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 id="430" r:id="rId174"/>
    <p:sldId id="431" r:id="rId175"/>
    <p:sldId id="432" r:id="rId176"/>
    <p:sldId id="433" r:id="rId177"/>
    <p:sldId id="434" r:id="rId178"/>
    <p:sldId id="435" r:id="rId179"/>
    <p:sldId id="436" r:id="rId180"/>
    <p:sldId id="437" r:id="rId181"/>
    <p:sldId id="438" r:id="rId182"/>
    <p:sldId id="439" r:id="rId183"/>
    <p:sldId id="440" r:id="rId184"/>
    <p:sldId id="441" r:id="rId185"/>
    <p:sldId id="442" r:id="rId186"/>
    <p:sldId id="443" r:id="rId187"/>
    <p:sldId id="444" r:id="rId188"/>
    <p:sldId id="445" r:id="rId189"/>
    <p:sldId id="446" r:id="rId190"/>
    <p:sldId id="447" r:id="rId191"/>
    <p:sldId id="448" r:id="rId192"/>
    <p:sldId id="449" r:id="rId193"/>
    <p:sldId id="450" r:id="rId194"/>
    <p:sldId id="451" r:id="rId195"/>
    <p:sldId id="452" r:id="rId196"/>
    <p:sldId id="453" r:id="rId197"/>
    <p:sldId id="454" r:id="rId198"/>
    <p:sldId id="455" r:id="rId199"/>
    <p:sldId id="456" r:id="rId200"/>
    <p:sldId id="457" r:id="rId201"/>
    <p:sldId id="458" r:id="rId202"/>
    <p:sldId id="459" r:id="rId203"/>
    <p:sldId id="490" r:id="rId204"/>
    <p:sldId id="461" r:id="rId205"/>
    <p:sldId id="462" r:id="rId206"/>
    <p:sldId id="463" r:id="rId207"/>
    <p:sldId id="464" r:id="rId208"/>
    <p:sldId id="465" r:id="rId209"/>
    <p:sldId id="466" r:id="rId210"/>
    <p:sldId id="467" r:id="rId211"/>
    <p:sldId id="468" r:id="rId212"/>
    <p:sldId id="469" r:id="rId213"/>
    <p:sldId id="470" r:id="rId214"/>
    <p:sldId id="471" r:id="rId215"/>
    <p:sldId id="472" r:id="rId216"/>
    <p:sldId id="473" r:id="rId217"/>
    <p:sldId id="474" r:id="rId218"/>
    <p:sldId id="475" r:id="rId219"/>
    <p:sldId id="476" r:id="rId220"/>
    <p:sldId id="477" r:id="rId221"/>
    <p:sldId id="478" r:id="rId222"/>
    <p:sldId id="479" r:id="rId223"/>
    <p:sldId id="480" r:id="rId224"/>
    <p:sldId id="481" r:id="rId225"/>
    <p:sldId id="482" r:id="rId226"/>
    <p:sldId id="483" r:id="rId227"/>
    <p:sldId id="484" r:id="rId228"/>
    <p:sldId id="485" r:id="rId229"/>
    <p:sldId id="486" r:id="rId230"/>
    <p:sldId id="487" r:id="rId231"/>
    <p:sldId id="489" r:id="rId2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138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tableStyles" Target="tableStyle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3CE7C9CC-24FF-48E5-9E76-C96E0C5468B1}" type="datetimeFigureOut">
              <a:rPr lang="en-US" smtClean="0"/>
              <a:t>6/24/2013</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A6F77E32-6558-4573-A576-68912B3309E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7C9CC-24FF-48E5-9E76-C96E0C5468B1}" type="datetimeFigureOut">
              <a:rPr lang="en-US" smtClean="0"/>
              <a:t>6/24/2013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77E32-6558-4573-A576-68912B3309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E7C9CC-24FF-48E5-9E76-C96E0C5468B1}" type="datetimeFigureOut">
              <a:rPr lang="en-US" smtClean="0"/>
              <a:t>6/24/2013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77E32-6558-4573-A576-68912B3309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E7C9CC-24FF-48E5-9E76-C96E0C5468B1}" type="datetimeFigureOut">
              <a:rPr lang="en-US" smtClean="0"/>
              <a:t>6/24/2013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77E32-6558-4573-A576-68912B3309EA}"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E7C9CC-24FF-48E5-9E76-C96E0C5468B1}" type="datetimeFigureOut">
              <a:rPr lang="en-US" smtClean="0"/>
              <a:t>6/24/2013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77E32-6558-4573-A576-68912B3309EA}"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CE7C9CC-24FF-48E5-9E76-C96E0C5468B1}" type="datetimeFigureOut">
              <a:rPr lang="en-US" smtClean="0"/>
              <a:t>6/24/2013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77E32-6558-4573-A576-68912B3309EA}"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CE7C9CC-24FF-48E5-9E76-C96E0C5468B1}" type="datetimeFigureOut">
              <a:rPr lang="en-US" smtClean="0"/>
              <a:t>6/24/2013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F77E32-6558-4573-A576-68912B3309E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E7C9CC-24FF-48E5-9E76-C96E0C5468B1}" type="datetimeFigureOut">
              <a:rPr lang="en-US" smtClean="0"/>
              <a:t>6/24/2013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F77E32-6558-4573-A576-68912B3309EA}"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CE7C9CC-24FF-48E5-9E76-C96E0C5468B1}" type="datetimeFigureOut">
              <a:rPr lang="en-US" smtClean="0"/>
              <a:t>6/24/2013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77E32-6558-4573-A576-68912B3309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E7C9CC-24FF-48E5-9E76-C96E0C5468B1}" type="datetimeFigureOut">
              <a:rPr lang="en-US" smtClean="0"/>
              <a:t>6/24/2013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77E32-6558-4573-A576-68912B3309EA}"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E7C9CC-24FF-48E5-9E76-C96E0C5468B1}" type="datetimeFigureOut">
              <a:rPr lang="en-US" smtClean="0"/>
              <a:t>6/24/2013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77E32-6558-4573-A576-68912B3309E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CE7C9CC-24FF-48E5-9E76-C96E0C5468B1}" type="datetimeFigureOut">
              <a:rPr lang="en-US" smtClean="0"/>
              <a:t>6/24/2013</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A6F77E32-6558-4573-A576-68912B3309E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Invitation" pitchFamily="2" charset="0"/>
              </a:rPr>
              <a:t>Frankenstein </a:t>
            </a:r>
            <a:br>
              <a:rPr lang="en-US" dirty="0" smtClean="0">
                <a:latin typeface="Invitation" pitchFamily="2" charset="0"/>
              </a:rPr>
            </a:br>
            <a:r>
              <a:rPr lang="en-US" dirty="0" smtClean="0">
                <a:latin typeface="Invitation" pitchFamily="2" charset="0"/>
              </a:rPr>
              <a:t>Based on the novel</a:t>
            </a:r>
            <a:br>
              <a:rPr lang="en-US" dirty="0" smtClean="0">
                <a:latin typeface="Invitation" pitchFamily="2" charset="0"/>
              </a:rPr>
            </a:br>
            <a:r>
              <a:rPr lang="en-US" dirty="0" smtClean="0">
                <a:latin typeface="Invitation" pitchFamily="2" charset="0"/>
              </a:rPr>
              <a:t>by </a:t>
            </a:r>
            <a:br>
              <a:rPr lang="en-US" dirty="0" smtClean="0">
                <a:latin typeface="Invitation" pitchFamily="2" charset="0"/>
              </a:rPr>
            </a:br>
            <a:r>
              <a:rPr lang="en-US" dirty="0" smtClean="0">
                <a:latin typeface="Invitation" pitchFamily="2" charset="0"/>
              </a:rPr>
              <a:t>Mary Shelly </a:t>
            </a:r>
            <a:endParaRPr lang="en-US" dirty="0">
              <a:latin typeface="Invitation" pitchFamily="2" charset="0"/>
            </a:endParaRPr>
          </a:p>
        </p:txBody>
      </p:sp>
      <p:sp>
        <p:nvSpPr>
          <p:cNvPr id="3" name="Subtitle 2"/>
          <p:cNvSpPr>
            <a:spLocks noGrp="1"/>
          </p:cNvSpPr>
          <p:nvPr>
            <p:ph type="subTitle" idx="1"/>
          </p:nvPr>
        </p:nvSpPr>
        <p:spPr/>
        <p:txBody>
          <a:bodyPr>
            <a:noAutofit/>
          </a:bodyPr>
          <a:lstStyle/>
          <a:p>
            <a:r>
              <a:rPr lang="en-US" sz="2400" dirty="0" smtClean="0">
                <a:latin typeface="Invitation" pitchFamily="2" charset="0"/>
              </a:rPr>
              <a:t>Script</a:t>
            </a:r>
          </a:p>
          <a:p>
            <a:r>
              <a:rPr lang="en-US" sz="2400" dirty="0" smtClean="0">
                <a:latin typeface="Invitation" pitchFamily="2" charset="0"/>
              </a:rPr>
              <a:t>By</a:t>
            </a:r>
          </a:p>
          <a:p>
            <a:r>
              <a:rPr lang="en-US" sz="2400" dirty="0" smtClean="0">
                <a:latin typeface="Invitation" pitchFamily="2" charset="0"/>
              </a:rPr>
              <a:t>Joseph Madden</a:t>
            </a:r>
            <a:endParaRPr lang="en-US" sz="2400" dirty="0">
              <a:latin typeface="Invitation" pitchFamily="2" charset="0"/>
            </a:endParaRPr>
          </a:p>
        </p:txBody>
      </p:sp>
    </p:spTree>
    <p:extLst>
      <p:ext uri="{BB962C8B-B14F-4D97-AF65-F5344CB8AC3E}">
        <p14:creationId xmlns:p14="http://schemas.microsoft.com/office/powerpoint/2010/main" val="4220986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rmAutofit/>
          </a:bodyPr>
          <a:lstStyle/>
          <a:p>
            <a:pPr indent="0">
              <a:buNone/>
            </a:pPr>
            <a:r>
              <a:rPr lang="en-US" sz="4000" dirty="0"/>
              <a:t>Why Henry's no more a mystic than I am. He just loves to avoid arduous work.</a:t>
            </a:r>
          </a:p>
        </p:txBody>
      </p:sp>
    </p:spTree>
    <p:extLst>
      <p:ext uri="{BB962C8B-B14F-4D97-AF65-F5344CB8AC3E}">
        <p14:creationId xmlns:p14="http://schemas.microsoft.com/office/powerpoint/2010/main" val="26197005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rmAutofit/>
          </a:bodyPr>
          <a:lstStyle/>
          <a:p>
            <a:pPr indent="0">
              <a:buNone/>
            </a:pPr>
            <a:r>
              <a:rPr lang="en-US" sz="6000" dirty="0"/>
              <a:t>But the professor?</a:t>
            </a:r>
          </a:p>
        </p:txBody>
      </p:sp>
    </p:spTree>
    <p:extLst>
      <p:ext uri="{BB962C8B-B14F-4D97-AF65-F5344CB8AC3E}">
        <p14:creationId xmlns:p14="http://schemas.microsoft.com/office/powerpoint/2010/main" val="42874710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Autofit/>
          </a:bodyPr>
          <a:lstStyle/>
          <a:p>
            <a:pPr indent="0">
              <a:buNone/>
            </a:pPr>
            <a:r>
              <a:rPr lang="en-US" sz="4800" dirty="0"/>
              <a:t>He never showed up. </a:t>
            </a:r>
            <a:r>
              <a:rPr lang="en-US" sz="4800" dirty="0" smtClean="0"/>
              <a:t>Elizabeth</a:t>
            </a:r>
            <a:r>
              <a:rPr lang="en-US" sz="4800" dirty="0"/>
              <a:t>?.... Henry... I want to go away.</a:t>
            </a:r>
          </a:p>
        </p:txBody>
      </p:sp>
    </p:spTree>
    <p:extLst>
      <p:ext uri="{BB962C8B-B14F-4D97-AF65-F5344CB8AC3E}">
        <p14:creationId xmlns:p14="http://schemas.microsoft.com/office/powerpoint/2010/main" val="7194874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elizabeth</a:t>
            </a:r>
            <a:endParaRPr lang="en-US" dirty="0"/>
          </a:p>
        </p:txBody>
      </p:sp>
      <p:sp>
        <p:nvSpPr>
          <p:cNvPr id="3" name="Content Placeholder 2"/>
          <p:cNvSpPr>
            <a:spLocks noGrp="1"/>
          </p:cNvSpPr>
          <p:nvPr>
            <p:ph idx="1"/>
          </p:nvPr>
        </p:nvSpPr>
        <p:spPr/>
        <p:txBody>
          <a:bodyPr>
            <a:noAutofit/>
          </a:bodyPr>
          <a:lstStyle/>
          <a:p>
            <a:pPr indent="0">
              <a:buNone/>
            </a:pPr>
            <a:r>
              <a:rPr lang="en-US" sz="4400" dirty="0"/>
              <a:t>Of course darling we will as soon as Henry can get the house locked </a:t>
            </a:r>
            <a:r>
              <a:rPr lang="en-US" sz="4400" dirty="0" smtClean="0"/>
              <a:t>up, we will</a:t>
            </a:r>
            <a:r>
              <a:rPr lang="en-US" sz="4400" dirty="0"/>
              <a:t>...</a:t>
            </a:r>
          </a:p>
        </p:txBody>
      </p:sp>
    </p:spTree>
    <p:extLst>
      <p:ext uri="{BB962C8B-B14F-4D97-AF65-F5344CB8AC3E}">
        <p14:creationId xmlns:p14="http://schemas.microsoft.com/office/powerpoint/2010/main" val="34487358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fontScale="92500"/>
          </a:bodyPr>
          <a:lstStyle/>
          <a:p>
            <a:pPr indent="0">
              <a:buNone/>
            </a:pPr>
            <a:r>
              <a:rPr lang="en-US" sz="3200" dirty="0"/>
              <a:t>I... I don't want to wait. I want to leave at once tonight... please tonight, </a:t>
            </a:r>
            <a:r>
              <a:rPr lang="en-US" sz="3200" dirty="0" smtClean="0"/>
              <a:t>Elizabeth</a:t>
            </a:r>
            <a:r>
              <a:rPr lang="en-US" sz="3200" dirty="0"/>
              <a:t>. We can get married before we cross the channel and then go to Switzerland.</a:t>
            </a:r>
          </a:p>
          <a:p>
            <a:endParaRPr lang="en-US" dirty="0"/>
          </a:p>
          <a:p>
            <a:endParaRPr lang="en-US" dirty="0"/>
          </a:p>
        </p:txBody>
      </p:sp>
    </p:spTree>
    <p:extLst>
      <p:ext uri="{BB962C8B-B14F-4D97-AF65-F5344CB8AC3E}">
        <p14:creationId xmlns:p14="http://schemas.microsoft.com/office/powerpoint/2010/main" val="27381552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elizabeth</a:t>
            </a:r>
            <a:endParaRPr lang="en-US" dirty="0"/>
          </a:p>
        </p:txBody>
      </p:sp>
      <p:sp>
        <p:nvSpPr>
          <p:cNvPr id="3" name="Content Placeholder 2"/>
          <p:cNvSpPr>
            <a:spLocks noGrp="1"/>
          </p:cNvSpPr>
          <p:nvPr>
            <p:ph idx="1"/>
          </p:nvPr>
        </p:nvSpPr>
        <p:spPr/>
        <p:txBody>
          <a:bodyPr>
            <a:normAutofit/>
          </a:bodyPr>
          <a:lstStyle/>
          <a:p>
            <a:pPr indent="0">
              <a:buNone/>
            </a:pPr>
            <a:r>
              <a:rPr lang="en-US" sz="5400" dirty="0"/>
              <a:t>But it's almost midnight now darling...</a:t>
            </a:r>
          </a:p>
        </p:txBody>
      </p:sp>
    </p:spTree>
    <p:extLst>
      <p:ext uri="{BB962C8B-B14F-4D97-AF65-F5344CB8AC3E}">
        <p14:creationId xmlns:p14="http://schemas.microsoft.com/office/powerpoint/2010/main" val="29193737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lnSpcReduction="10000"/>
          </a:bodyPr>
          <a:lstStyle/>
          <a:p>
            <a:pPr indent="0">
              <a:buNone/>
            </a:pPr>
            <a:r>
              <a:rPr lang="en-US" sz="4400" dirty="0"/>
              <a:t>What's the difference?! </a:t>
            </a:r>
            <a:r>
              <a:rPr lang="en-US" sz="4400" dirty="0">
                <a:solidFill>
                  <a:srgbClr val="FF0000"/>
                </a:solidFill>
              </a:rPr>
              <a:t>(calmer) </a:t>
            </a:r>
            <a:r>
              <a:rPr lang="en-US" sz="4400" dirty="0"/>
              <a:t>Please </a:t>
            </a:r>
            <a:r>
              <a:rPr lang="en-US" sz="4400" dirty="0" smtClean="0"/>
              <a:t>Elizabeth</a:t>
            </a:r>
            <a:r>
              <a:rPr lang="en-US" sz="4400" dirty="0"/>
              <a:t>, if you love me...</a:t>
            </a:r>
          </a:p>
          <a:p>
            <a:endParaRPr lang="en-US" dirty="0"/>
          </a:p>
          <a:p>
            <a:endParaRPr lang="en-US" dirty="0"/>
          </a:p>
        </p:txBody>
      </p:sp>
    </p:spTree>
    <p:extLst>
      <p:ext uri="{BB962C8B-B14F-4D97-AF65-F5344CB8AC3E}">
        <p14:creationId xmlns:p14="http://schemas.microsoft.com/office/powerpoint/2010/main" val="20971405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Autofit/>
          </a:bodyPr>
          <a:lstStyle/>
          <a:p>
            <a:pPr indent="0">
              <a:buNone/>
            </a:pPr>
            <a:r>
              <a:rPr lang="en-US" sz="6600" dirty="0"/>
              <a:t>But why tonight Victor?</a:t>
            </a:r>
          </a:p>
        </p:txBody>
      </p:sp>
    </p:spTree>
    <p:extLst>
      <p:ext uri="{BB962C8B-B14F-4D97-AF65-F5344CB8AC3E}">
        <p14:creationId xmlns:p14="http://schemas.microsoft.com/office/powerpoint/2010/main" val="18179554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Autofit/>
          </a:bodyPr>
          <a:lstStyle/>
          <a:p>
            <a:pPr indent="0">
              <a:buNone/>
            </a:pPr>
            <a:r>
              <a:rPr lang="en-US" sz="4400" dirty="0"/>
              <a:t>Henry... </a:t>
            </a:r>
            <a:r>
              <a:rPr lang="en-US" sz="4400" dirty="0" smtClean="0"/>
              <a:t>You have </a:t>
            </a:r>
            <a:r>
              <a:rPr lang="en-US" sz="4400" dirty="0"/>
              <a:t>no idea what I've been through. I have to get away at once.</a:t>
            </a:r>
          </a:p>
        </p:txBody>
      </p:sp>
    </p:spTree>
    <p:extLst>
      <p:ext uri="{BB962C8B-B14F-4D97-AF65-F5344CB8AC3E}">
        <p14:creationId xmlns:p14="http://schemas.microsoft.com/office/powerpoint/2010/main" val="20608831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elizabeth</a:t>
            </a:r>
            <a:endParaRPr lang="en-US" dirty="0"/>
          </a:p>
        </p:txBody>
      </p:sp>
      <p:sp>
        <p:nvSpPr>
          <p:cNvPr id="3" name="Content Placeholder 2"/>
          <p:cNvSpPr>
            <a:spLocks noGrp="1"/>
          </p:cNvSpPr>
          <p:nvPr>
            <p:ph idx="1"/>
          </p:nvPr>
        </p:nvSpPr>
        <p:spPr/>
        <p:txBody>
          <a:bodyPr>
            <a:noAutofit/>
          </a:bodyPr>
          <a:lstStyle/>
          <a:p>
            <a:pPr indent="0">
              <a:buNone/>
            </a:pPr>
            <a:r>
              <a:rPr lang="en-US" sz="4800" dirty="0"/>
              <a:t>Of course darling, if you insist. Anything you want.</a:t>
            </a:r>
          </a:p>
        </p:txBody>
      </p:sp>
    </p:spTree>
    <p:extLst>
      <p:ext uri="{BB962C8B-B14F-4D97-AF65-F5344CB8AC3E}">
        <p14:creationId xmlns:p14="http://schemas.microsoft.com/office/powerpoint/2010/main" val="34023730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a:xfrm>
            <a:off x="914400" y="1752600"/>
            <a:ext cx="7239000" cy="3733801"/>
          </a:xfrm>
        </p:spPr>
        <p:txBody>
          <a:bodyPr>
            <a:noAutofit/>
          </a:bodyPr>
          <a:lstStyle/>
          <a:p>
            <a:pPr indent="0">
              <a:buNone/>
            </a:pPr>
            <a:r>
              <a:rPr lang="en-US" sz="4000" dirty="0"/>
              <a:t>And </a:t>
            </a:r>
            <a:r>
              <a:rPr lang="en-US" sz="4000" dirty="0" smtClean="0"/>
              <a:t>we will </a:t>
            </a:r>
            <a:r>
              <a:rPr lang="en-US" sz="4000" dirty="0"/>
              <a:t>be married before daylight. Darling... darling </a:t>
            </a:r>
            <a:r>
              <a:rPr lang="en-US" sz="4000" dirty="0" smtClean="0"/>
              <a:t>Elizabeth</a:t>
            </a:r>
            <a:r>
              <a:rPr lang="en-US" sz="4000" dirty="0"/>
              <a:t>... I know a little minister whom we can awaken... </a:t>
            </a:r>
          </a:p>
        </p:txBody>
      </p:sp>
    </p:spTree>
    <p:extLst>
      <p:ext uri="{BB962C8B-B14F-4D97-AF65-F5344CB8AC3E}">
        <p14:creationId xmlns:p14="http://schemas.microsoft.com/office/powerpoint/2010/main" val="1870736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rmAutofit/>
          </a:bodyPr>
          <a:lstStyle/>
          <a:p>
            <a:pPr indent="0">
              <a:buNone/>
            </a:pPr>
            <a:r>
              <a:rPr lang="en-US" sz="4000" dirty="0"/>
              <a:t>Oh, translating that means I'm lazy, eh professor?</a:t>
            </a:r>
          </a:p>
        </p:txBody>
      </p:sp>
    </p:spTree>
    <p:extLst>
      <p:ext uri="{BB962C8B-B14F-4D97-AF65-F5344CB8AC3E}">
        <p14:creationId xmlns:p14="http://schemas.microsoft.com/office/powerpoint/2010/main" val="28486573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announcer</a:t>
            </a:r>
            <a:endParaRPr lang="en-US" dirty="0"/>
          </a:p>
        </p:txBody>
      </p:sp>
      <p:sp>
        <p:nvSpPr>
          <p:cNvPr id="3" name="Content Placeholder 2"/>
          <p:cNvSpPr>
            <a:spLocks noGrp="1"/>
          </p:cNvSpPr>
          <p:nvPr>
            <p:ph idx="1"/>
          </p:nvPr>
        </p:nvSpPr>
        <p:spPr>
          <a:xfrm>
            <a:off x="914400" y="2057400"/>
            <a:ext cx="7315200" cy="3733800"/>
          </a:xfrm>
        </p:spPr>
        <p:txBody>
          <a:bodyPr>
            <a:normAutofit fontScale="92500"/>
          </a:bodyPr>
          <a:lstStyle/>
          <a:p>
            <a:pPr indent="0">
              <a:buNone/>
            </a:pPr>
            <a:r>
              <a:rPr lang="en-US" dirty="0"/>
              <a:t>And so </a:t>
            </a:r>
            <a:r>
              <a:rPr lang="en-US" dirty="0" smtClean="0"/>
              <a:t>Elizabeth </a:t>
            </a:r>
            <a:r>
              <a:rPr lang="en-US" dirty="0"/>
              <a:t>and </a:t>
            </a:r>
            <a:r>
              <a:rPr lang="en-US" dirty="0" smtClean="0"/>
              <a:t>Victor </a:t>
            </a:r>
            <a:r>
              <a:rPr lang="en-US" dirty="0"/>
              <a:t>were married that evening in a little chapel on the coast. Then the three of </a:t>
            </a:r>
            <a:r>
              <a:rPr lang="en-US" dirty="0" smtClean="0"/>
              <a:t>them </a:t>
            </a:r>
            <a:r>
              <a:rPr lang="en-US" dirty="0"/>
              <a:t>fled to Berne Switzerland. </a:t>
            </a:r>
            <a:r>
              <a:rPr lang="en-US" dirty="0" smtClean="0"/>
              <a:t>Victor refused </a:t>
            </a:r>
            <a:r>
              <a:rPr lang="en-US" dirty="0"/>
              <a:t>to have anything to do with the civilized world. No newspapers, no word of home... Just the peace and quiet of the Swiss mountains. Henry and Elizabeth both tried to learn of the events that occurred in </a:t>
            </a:r>
            <a:r>
              <a:rPr lang="en-US" dirty="0" smtClean="0"/>
              <a:t>the </a:t>
            </a:r>
            <a:r>
              <a:rPr lang="en-US" dirty="0"/>
              <a:t>laboratory that evening. But </a:t>
            </a:r>
            <a:r>
              <a:rPr lang="en-US" dirty="0" smtClean="0"/>
              <a:t> Victor </a:t>
            </a:r>
            <a:r>
              <a:rPr lang="en-US" dirty="0"/>
              <a:t>never broke </a:t>
            </a:r>
            <a:r>
              <a:rPr lang="en-US" dirty="0" smtClean="0"/>
              <a:t>his </a:t>
            </a:r>
            <a:r>
              <a:rPr lang="en-US" dirty="0"/>
              <a:t>silence on that subject. After the first tries they refrained from asking me about it again. It was in the middle of the fourth month of </a:t>
            </a:r>
            <a:r>
              <a:rPr lang="en-US" dirty="0" smtClean="0"/>
              <a:t>their visit </a:t>
            </a:r>
            <a:r>
              <a:rPr lang="en-US" dirty="0"/>
              <a:t>when Henry and </a:t>
            </a:r>
            <a:r>
              <a:rPr lang="en-US" dirty="0" smtClean="0"/>
              <a:t>Victor </a:t>
            </a:r>
            <a:r>
              <a:rPr lang="en-US" dirty="0"/>
              <a:t>were sitting on the terrace of the little house in the mountains</a:t>
            </a:r>
            <a:r>
              <a:rPr lang="en-US" dirty="0" smtClean="0"/>
              <a:t>...</a:t>
            </a:r>
          </a:p>
          <a:p>
            <a:pPr indent="0">
              <a:buNone/>
            </a:pPr>
            <a:r>
              <a:rPr lang="en-US" dirty="0" smtClean="0">
                <a:solidFill>
                  <a:srgbClr val="FF0000"/>
                </a:solidFill>
              </a:rPr>
              <a:t>Sound FX: birds chirping</a:t>
            </a:r>
          </a:p>
          <a:p>
            <a:pPr indent="0">
              <a:buNone/>
            </a:pPr>
            <a:endParaRPr lang="en-US" dirty="0">
              <a:solidFill>
                <a:srgbClr val="FF0000"/>
              </a:solidFill>
            </a:endParaRPr>
          </a:p>
        </p:txBody>
      </p:sp>
    </p:spTree>
    <p:extLst>
      <p:ext uri="{BB962C8B-B14F-4D97-AF65-F5344CB8AC3E}">
        <p14:creationId xmlns:p14="http://schemas.microsoft.com/office/powerpoint/2010/main" val="1055725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announcer</a:t>
            </a:r>
            <a:endParaRPr lang="en-US" dirty="0"/>
          </a:p>
        </p:txBody>
      </p:sp>
      <p:sp>
        <p:nvSpPr>
          <p:cNvPr id="3" name="Content Placeholder 2"/>
          <p:cNvSpPr>
            <a:spLocks noGrp="1"/>
          </p:cNvSpPr>
          <p:nvPr>
            <p:ph idx="1"/>
          </p:nvPr>
        </p:nvSpPr>
        <p:spPr>
          <a:xfrm>
            <a:off x="1143000" y="2133600"/>
            <a:ext cx="6934200" cy="3352801"/>
          </a:xfrm>
        </p:spPr>
        <p:txBody>
          <a:bodyPr>
            <a:noAutofit/>
          </a:bodyPr>
          <a:lstStyle/>
          <a:p>
            <a:pPr indent="0">
              <a:buNone/>
            </a:pPr>
            <a:r>
              <a:rPr lang="en-US" sz="4800" dirty="0" smtClean="0"/>
              <a:t>Elizab</a:t>
            </a:r>
            <a:r>
              <a:rPr lang="en-US" sz="4800" dirty="0" smtClean="0"/>
              <a:t>eth </a:t>
            </a:r>
            <a:r>
              <a:rPr lang="en-US" sz="4800" dirty="0"/>
              <a:t>was out picking berries.. When Henry suddenly </a:t>
            </a:r>
            <a:r>
              <a:rPr lang="en-US" sz="4800" dirty="0" smtClean="0"/>
              <a:t>…</a:t>
            </a:r>
            <a:endParaRPr lang="en-US" sz="4800" dirty="0"/>
          </a:p>
        </p:txBody>
      </p:sp>
    </p:spTree>
    <p:extLst>
      <p:ext uri="{BB962C8B-B14F-4D97-AF65-F5344CB8AC3E}">
        <p14:creationId xmlns:p14="http://schemas.microsoft.com/office/powerpoint/2010/main" val="22471782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a:xfrm>
            <a:off x="1371600" y="2057400"/>
            <a:ext cx="6400800" cy="3429001"/>
          </a:xfrm>
        </p:spPr>
        <p:txBody>
          <a:bodyPr>
            <a:noAutofit/>
          </a:bodyPr>
          <a:lstStyle/>
          <a:p>
            <a:pPr indent="0">
              <a:buNone/>
            </a:pPr>
            <a:r>
              <a:rPr lang="en-US" sz="3600" dirty="0"/>
              <a:t>Victor... I'm your closest friend, I tried to keep silent about it... Well Victor, the day after we left England I bought a </a:t>
            </a:r>
            <a:r>
              <a:rPr lang="en-US" sz="3600" dirty="0" smtClean="0"/>
              <a:t>newspaper…</a:t>
            </a:r>
            <a:endParaRPr lang="en-US" sz="3600" dirty="0"/>
          </a:p>
        </p:txBody>
      </p:sp>
    </p:spTree>
    <p:extLst>
      <p:ext uri="{BB962C8B-B14F-4D97-AF65-F5344CB8AC3E}">
        <p14:creationId xmlns:p14="http://schemas.microsoft.com/office/powerpoint/2010/main" val="3522426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6000" dirty="0"/>
              <a:t>Did you Henry?</a:t>
            </a:r>
          </a:p>
        </p:txBody>
      </p:sp>
    </p:spTree>
    <p:extLst>
      <p:ext uri="{BB962C8B-B14F-4D97-AF65-F5344CB8AC3E}">
        <p14:creationId xmlns:p14="http://schemas.microsoft.com/office/powerpoint/2010/main" val="31223356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Autofit/>
          </a:bodyPr>
          <a:lstStyle/>
          <a:p>
            <a:pPr indent="0">
              <a:buNone/>
            </a:pPr>
            <a:r>
              <a:rPr lang="en-US" sz="4800" dirty="0"/>
              <a:t>Yes, I saw this clipping on the front page. I couldn't very well miss it.</a:t>
            </a:r>
          </a:p>
        </p:txBody>
      </p:sp>
    </p:spTree>
    <p:extLst>
      <p:ext uri="{BB962C8B-B14F-4D97-AF65-F5344CB8AC3E}">
        <p14:creationId xmlns:p14="http://schemas.microsoft.com/office/powerpoint/2010/main" val="27390614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6600" dirty="0"/>
              <a:t>What </a:t>
            </a:r>
            <a:r>
              <a:rPr lang="en-US" sz="6600" dirty="0" smtClean="0"/>
              <a:t>clipping?</a:t>
            </a:r>
            <a:endParaRPr lang="en-US" sz="6600" dirty="0"/>
          </a:p>
        </p:txBody>
      </p:sp>
    </p:spTree>
    <p:extLst>
      <p:ext uri="{BB962C8B-B14F-4D97-AF65-F5344CB8AC3E}">
        <p14:creationId xmlns:p14="http://schemas.microsoft.com/office/powerpoint/2010/main" val="4209131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a:xfrm>
            <a:off x="1066800" y="2133600"/>
            <a:ext cx="7010400" cy="3352801"/>
          </a:xfrm>
        </p:spPr>
        <p:txBody>
          <a:bodyPr>
            <a:noAutofit/>
          </a:bodyPr>
          <a:lstStyle/>
          <a:p>
            <a:pPr indent="0">
              <a:buNone/>
            </a:pPr>
            <a:r>
              <a:rPr lang="en-US" sz="3200" dirty="0"/>
              <a:t>This one. The horribly mangled remains of professor Waldman was found on Beckman hill, the identity of the unknown murderer is being sought by Scotland Yard.</a:t>
            </a:r>
          </a:p>
        </p:txBody>
      </p:sp>
    </p:spTree>
    <p:extLst>
      <p:ext uri="{BB962C8B-B14F-4D97-AF65-F5344CB8AC3E}">
        <p14:creationId xmlns:p14="http://schemas.microsoft.com/office/powerpoint/2010/main" val="15097644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a:xfrm>
            <a:off x="1371600" y="2438400"/>
            <a:ext cx="6781800" cy="3048001"/>
          </a:xfrm>
        </p:spPr>
        <p:txBody>
          <a:bodyPr>
            <a:noAutofit/>
          </a:bodyPr>
          <a:lstStyle/>
          <a:p>
            <a:pPr indent="0">
              <a:buNone/>
            </a:pPr>
            <a:r>
              <a:rPr lang="en-US" sz="5400" dirty="0"/>
              <a:t>Poor professor Waldman. </a:t>
            </a:r>
            <a:r>
              <a:rPr lang="en-US" sz="5400" dirty="0" smtClean="0"/>
              <a:t>I had </a:t>
            </a:r>
            <a:r>
              <a:rPr lang="en-US" sz="5400" dirty="0"/>
              <a:t>no idea.</a:t>
            </a:r>
          </a:p>
        </p:txBody>
      </p:sp>
    </p:spTree>
    <p:extLst>
      <p:ext uri="{BB962C8B-B14F-4D97-AF65-F5344CB8AC3E}">
        <p14:creationId xmlns:p14="http://schemas.microsoft.com/office/powerpoint/2010/main" val="6787296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rmAutofit/>
          </a:bodyPr>
          <a:lstStyle/>
          <a:p>
            <a:pPr indent="0">
              <a:buNone/>
            </a:pPr>
            <a:r>
              <a:rPr lang="en-US" sz="7200" dirty="0"/>
              <a:t>Hadn't you?</a:t>
            </a:r>
          </a:p>
        </p:txBody>
      </p:sp>
    </p:spTree>
    <p:extLst>
      <p:ext uri="{BB962C8B-B14F-4D97-AF65-F5344CB8AC3E}">
        <p14:creationId xmlns:p14="http://schemas.microsoft.com/office/powerpoint/2010/main" val="12137511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Autofit/>
          </a:bodyPr>
          <a:lstStyle/>
          <a:p>
            <a:pPr indent="0">
              <a:buNone/>
            </a:pPr>
            <a:r>
              <a:rPr lang="en-US" sz="4800" dirty="0"/>
              <a:t>No. What are you trying to say to me Henry?</a:t>
            </a:r>
          </a:p>
        </p:txBody>
      </p:sp>
    </p:spTree>
    <p:extLst>
      <p:ext uri="{BB962C8B-B14F-4D97-AF65-F5344CB8AC3E}">
        <p14:creationId xmlns:p14="http://schemas.microsoft.com/office/powerpoint/2010/main" val="1744264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a:xfrm>
            <a:off x="1066800" y="2133600"/>
            <a:ext cx="7010400" cy="3352801"/>
          </a:xfrm>
        </p:spPr>
        <p:txBody>
          <a:bodyPr>
            <a:noAutofit/>
          </a:bodyPr>
          <a:lstStyle/>
          <a:p>
            <a:pPr indent="0">
              <a:buNone/>
            </a:pPr>
            <a:r>
              <a:rPr lang="en-US" sz="3600" dirty="0"/>
              <a:t>Well, if you prefer to put it that way. I rather think of you as a student who's nervous structure does not take kindly to natural history.</a:t>
            </a:r>
          </a:p>
        </p:txBody>
      </p:sp>
    </p:spTree>
    <p:extLst>
      <p:ext uri="{BB962C8B-B14F-4D97-AF65-F5344CB8AC3E}">
        <p14:creationId xmlns:p14="http://schemas.microsoft.com/office/powerpoint/2010/main" val="202001243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a:xfrm>
            <a:off x="914400" y="1905000"/>
            <a:ext cx="7315200" cy="3581401"/>
          </a:xfrm>
        </p:spPr>
        <p:txBody>
          <a:bodyPr>
            <a:noAutofit/>
          </a:bodyPr>
          <a:lstStyle/>
          <a:p>
            <a:pPr indent="0">
              <a:buNone/>
            </a:pPr>
            <a:r>
              <a:rPr lang="en-US" sz="2800" dirty="0"/>
              <a:t>Your leaving England so suddenly that very night. Your fear of being discovered. The secret experiment. Well, it all </a:t>
            </a:r>
            <a:r>
              <a:rPr lang="en-US" sz="2800" dirty="0" smtClean="0"/>
              <a:t>seems </a:t>
            </a:r>
            <a:r>
              <a:rPr lang="en-US" sz="2800" dirty="0"/>
              <a:t>to add up to some kind of strange connection with this clipping. Now if you're in trouble </a:t>
            </a:r>
            <a:r>
              <a:rPr lang="en-US" sz="2800" dirty="0" smtClean="0"/>
              <a:t>Victor</a:t>
            </a:r>
            <a:r>
              <a:rPr lang="en-US" sz="2800" dirty="0"/>
              <a:t>, you can depend on me, I'll stay by your side...</a:t>
            </a:r>
          </a:p>
        </p:txBody>
      </p:sp>
    </p:spTree>
    <p:extLst>
      <p:ext uri="{BB962C8B-B14F-4D97-AF65-F5344CB8AC3E}">
        <p14:creationId xmlns:p14="http://schemas.microsoft.com/office/powerpoint/2010/main" val="256935715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4800" dirty="0"/>
              <a:t>I'm not in trouble. I'm just tired... terribly tired.</a:t>
            </a:r>
          </a:p>
        </p:txBody>
      </p:sp>
    </p:spTree>
    <p:extLst>
      <p:ext uri="{BB962C8B-B14F-4D97-AF65-F5344CB8AC3E}">
        <p14:creationId xmlns:p14="http://schemas.microsoft.com/office/powerpoint/2010/main" val="139106139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rmAutofit/>
          </a:bodyPr>
          <a:lstStyle/>
          <a:p>
            <a:pPr indent="0">
              <a:buNone/>
            </a:pPr>
            <a:r>
              <a:rPr lang="en-US" sz="4800" dirty="0"/>
              <a:t>A</a:t>
            </a:r>
            <a:r>
              <a:rPr lang="en-US" sz="4800" dirty="0" smtClean="0"/>
              <a:t>nd </a:t>
            </a:r>
            <a:r>
              <a:rPr lang="en-US" sz="4800" dirty="0"/>
              <a:t>you know nothing of the professor?</a:t>
            </a:r>
          </a:p>
        </p:txBody>
      </p:sp>
    </p:spTree>
    <p:extLst>
      <p:ext uri="{BB962C8B-B14F-4D97-AF65-F5344CB8AC3E}">
        <p14:creationId xmlns:p14="http://schemas.microsoft.com/office/powerpoint/2010/main" val="367438338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5400" dirty="0"/>
              <a:t>Absolutely nothing.</a:t>
            </a:r>
          </a:p>
        </p:txBody>
      </p:sp>
    </p:spTree>
    <p:extLst>
      <p:ext uri="{BB962C8B-B14F-4D97-AF65-F5344CB8AC3E}">
        <p14:creationId xmlns:p14="http://schemas.microsoft.com/office/powerpoint/2010/main" val="250148436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rmAutofit/>
          </a:bodyPr>
          <a:lstStyle/>
          <a:p>
            <a:pPr indent="0">
              <a:buNone/>
            </a:pPr>
            <a:r>
              <a:rPr lang="en-US" sz="4800" dirty="0"/>
              <a:t>He didn't come to our chateau that evening?</a:t>
            </a:r>
          </a:p>
        </p:txBody>
      </p:sp>
    </p:spTree>
    <p:extLst>
      <p:ext uri="{BB962C8B-B14F-4D97-AF65-F5344CB8AC3E}">
        <p14:creationId xmlns:p14="http://schemas.microsoft.com/office/powerpoint/2010/main" val="1821757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Autofit/>
          </a:bodyPr>
          <a:lstStyle/>
          <a:p>
            <a:pPr indent="0">
              <a:buNone/>
            </a:pPr>
            <a:r>
              <a:rPr lang="en-US" sz="4800" dirty="0"/>
              <a:t>I told you he didn't then... stop questioning me!</a:t>
            </a:r>
          </a:p>
        </p:txBody>
      </p:sp>
    </p:spTree>
    <p:extLst>
      <p:ext uri="{BB962C8B-B14F-4D97-AF65-F5344CB8AC3E}">
        <p14:creationId xmlns:p14="http://schemas.microsoft.com/office/powerpoint/2010/main" val="34223217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elizabeth</a:t>
            </a:r>
            <a:endParaRPr lang="en-US" dirty="0"/>
          </a:p>
        </p:txBody>
      </p:sp>
      <p:sp>
        <p:nvSpPr>
          <p:cNvPr id="3" name="Content Placeholder 2"/>
          <p:cNvSpPr>
            <a:spLocks noGrp="1"/>
          </p:cNvSpPr>
          <p:nvPr>
            <p:ph idx="1"/>
          </p:nvPr>
        </p:nvSpPr>
        <p:spPr/>
        <p:txBody>
          <a:bodyPr>
            <a:normAutofit/>
          </a:bodyPr>
          <a:lstStyle/>
          <a:p>
            <a:pPr indent="0">
              <a:buNone/>
            </a:pPr>
            <a:r>
              <a:rPr lang="en-US" sz="6000" dirty="0" smtClean="0"/>
              <a:t>Victor! </a:t>
            </a:r>
            <a:r>
              <a:rPr lang="en-US" sz="6000" dirty="0"/>
              <a:t>VICTOR!!</a:t>
            </a:r>
          </a:p>
        </p:txBody>
      </p:sp>
    </p:spTree>
    <p:extLst>
      <p:ext uri="{BB962C8B-B14F-4D97-AF65-F5344CB8AC3E}">
        <p14:creationId xmlns:p14="http://schemas.microsoft.com/office/powerpoint/2010/main" val="274470236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6000" dirty="0"/>
              <a:t>We're out here </a:t>
            </a:r>
            <a:r>
              <a:rPr lang="en-US" sz="6000" dirty="0" smtClean="0"/>
              <a:t>Elizabeth</a:t>
            </a:r>
            <a:r>
              <a:rPr lang="en-US" sz="6000" dirty="0"/>
              <a:t>.</a:t>
            </a:r>
          </a:p>
        </p:txBody>
      </p:sp>
    </p:spTree>
    <p:extLst>
      <p:ext uri="{BB962C8B-B14F-4D97-AF65-F5344CB8AC3E}">
        <p14:creationId xmlns:p14="http://schemas.microsoft.com/office/powerpoint/2010/main" val="255405234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elizabeth</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sz="4800" dirty="0"/>
              <a:t>Oh, I just had a horrible experience! Oh darling, I'm so glad to see you.</a:t>
            </a:r>
          </a:p>
          <a:p>
            <a:endParaRPr lang="en-US" dirty="0"/>
          </a:p>
        </p:txBody>
      </p:sp>
    </p:spTree>
    <p:extLst>
      <p:ext uri="{BB962C8B-B14F-4D97-AF65-F5344CB8AC3E}">
        <p14:creationId xmlns:p14="http://schemas.microsoft.com/office/powerpoint/2010/main" val="2666710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Autofit/>
          </a:bodyPr>
          <a:lstStyle/>
          <a:p>
            <a:pPr indent="0">
              <a:buNone/>
            </a:pPr>
            <a:r>
              <a:rPr lang="en-US" sz="4800" dirty="0"/>
              <a:t>You look pale </a:t>
            </a:r>
            <a:r>
              <a:rPr lang="en-US" sz="4800" dirty="0" smtClean="0"/>
              <a:t>Elizabeth</a:t>
            </a:r>
            <a:r>
              <a:rPr lang="en-US" sz="4800" dirty="0"/>
              <a:t>, sit down right here next to me.</a:t>
            </a:r>
          </a:p>
        </p:txBody>
      </p:sp>
    </p:spTree>
    <p:extLst>
      <p:ext uri="{BB962C8B-B14F-4D97-AF65-F5344CB8AC3E}">
        <p14:creationId xmlns:p14="http://schemas.microsoft.com/office/powerpoint/2010/main" val="64432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Autofit/>
          </a:bodyPr>
          <a:lstStyle/>
          <a:p>
            <a:pPr indent="0">
              <a:buNone/>
            </a:pPr>
            <a:r>
              <a:rPr lang="en-US" sz="4400" dirty="0"/>
              <a:t>The professor's kinder to you than you are to yourself Henry.</a:t>
            </a:r>
          </a:p>
        </p:txBody>
      </p:sp>
    </p:spTree>
    <p:extLst>
      <p:ext uri="{BB962C8B-B14F-4D97-AF65-F5344CB8AC3E}">
        <p14:creationId xmlns:p14="http://schemas.microsoft.com/office/powerpoint/2010/main" val="100732633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rmAutofit/>
          </a:bodyPr>
          <a:lstStyle/>
          <a:p>
            <a:pPr indent="0">
              <a:buNone/>
            </a:pPr>
            <a:r>
              <a:rPr lang="en-US" sz="4800" dirty="0"/>
              <a:t>What happened </a:t>
            </a:r>
            <a:r>
              <a:rPr lang="en-US" sz="4800" dirty="0" smtClean="0"/>
              <a:t>Elizabeth?</a:t>
            </a:r>
            <a:endParaRPr lang="en-US" sz="4800" dirty="0"/>
          </a:p>
        </p:txBody>
      </p:sp>
    </p:spTree>
    <p:extLst>
      <p:ext uri="{BB962C8B-B14F-4D97-AF65-F5344CB8AC3E}">
        <p14:creationId xmlns:p14="http://schemas.microsoft.com/office/powerpoint/2010/main" val="367222400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elizabeth</a:t>
            </a:r>
            <a:endParaRPr lang="en-US" dirty="0"/>
          </a:p>
        </p:txBody>
      </p:sp>
      <p:sp>
        <p:nvSpPr>
          <p:cNvPr id="3" name="Content Placeholder 2"/>
          <p:cNvSpPr>
            <a:spLocks noGrp="1"/>
          </p:cNvSpPr>
          <p:nvPr>
            <p:ph idx="1"/>
          </p:nvPr>
        </p:nvSpPr>
        <p:spPr>
          <a:xfrm>
            <a:off x="1371600" y="2133600"/>
            <a:ext cx="6400800" cy="3352801"/>
          </a:xfrm>
        </p:spPr>
        <p:txBody>
          <a:bodyPr>
            <a:noAutofit/>
          </a:bodyPr>
          <a:lstStyle/>
          <a:p>
            <a:pPr indent="0">
              <a:buNone/>
            </a:pPr>
            <a:r>
              <a:rPr lang="en-US" sz="3600" dirty="0"/>
              <a:t>Well I was walking in the woods not far from here. </a:t>
            </a:r>
            <a:r>
              <a:rPr lang="en-US" sz="3600" dirty="0" smtClean="0"/>
              <a:t>Then</a:t>
            </a:r>
            <a:r>
              <a:rPr lang="en-US" sz="3600" dirty="0" smtClean="0"/>
              <a:t> </a:t>
            </a:r>
            <a:r>
              <a:rPr lang="en-US" sz="3600" dirty="0"/>
              <a:t>I looked up and saw ... well I saw a man... sort of a man standing over me... </a:t>
            </a:r>
          </a:p>
        </p:txBody>
      </p:sp>
    </p:spTree>
    <p:extLst>
      <p:ext uri="{BB962C8B-B14F-4D97-AF65-F5344CB8AC3E}">
        <p14:creationId xmlns:p14="http://schemas.microsoft.com/office/powerpoint/2010/main" val="73467054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lstStyle/>
          <a:p>
            <a:pPr indent="0">
              <a:buNone/>
            </a:pPr>
            <a:r>
              <a:rPr lang="en-US" sz="4000" dirty="0"/>
              <a:t>Well, men aren't so bad... that is if you happen to know the right ones... and you do.</a:t>
            </a:r>
          </a:p>
          <a:p>
            <a:endParaRPr lang="en-US" dirty="0"/>
          </a:p>
        </p:txBody>
      </p:sp>
    </p:spTree>
    <p:extLst>
      <p:ext uri="{BB962C8B-B14F-4D97-AF65-F5344CB8AC3E}">
        <p14:creationId xmlns:p14="http://schemas.microsoft.com/office/powerpoint/2010/main" val="326583990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elizabeth</a:t>
            </a:r>
            <a:endParaRPr lang="en-US" dirty="0"/>
          </a:p>
        </p:txBody>
      </p:sp>
      <p:sp>
        <p:nvSpPr>
          <p:cNvPr id="3" name="Content Placeholder 2"/>
          <p:cNvSpPr>
            <a:spLocks noGrp="1"/>
          </p:cNvSpPr>
          <p:nvPr>
            <p:ph idx="1"/>
          </p:nvPr>
        </p:nvSpPr>
        <p:spPr>
          <a:xfrm>
            <a:off x="1143000" y="2209800"/>
            <a:ext cx="6934200" cy="3276601"/>
          </a:xfrm>
        </p:spPr>
        <p:txBody>
          <a:bodyPr>
            <a:normAutofit fontScale="92500" lnSpcReduction="20000"/>
          </a:bodyPr>
          <a:lstStyle/>
          <a:p>
            <a:pPr indent="0">
              <a:buNone/>
            </a:pPr>
            <a:r>
              <a:rPr lang="en-US" sz="3200" dirty="0"/>
              <a:t>I'm not joshing Henry... he wasn't exactly a man. He was twice the height of anyone I've ever seen and his skin looked like dried parchment. ... it's incredible but I think I've seen a monster.</a:t>
            </a:r>
          </a:p>
          <a:p>
            <a:endParaRPr lang="en-US" dirty="0"/>
          </a:p>
          <a:p>
            <a:endParaRPr lang="en-US" dirty="0"/>
          </a:p>
        </p:txBody>
      </p:sp>
    </p:spTree>
    <p:extLst>
      <p:ext uri="{BB962C8B-B14F-4D97-AF65-F5344CB8AC3E}">
        <p14:creationId xmlns:p14="http://schemas.microsoft.com/office/powerpoint/2010/main" val="224526960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lstStyle/>
          <a:p>
            <a:pPr indent="0">
              <a:buNone/>
            </a:pPr>
            <a:r>
              <a:rPr lang="en-US" sz="7200" dirty="0"/>
              <a:t>Monster?</a:t>
            </a:r>
          </a:p>
          <a:p>
            <a:endParaRPr lang="en-US" dirty="0"/>
          </a:p>
          <a:p>
            <a:endParaRPr lang="en-US" dirty="0"/>
          </a:p>
        </p:txBody>
      </p:sp>
    </p:spTree>
    <p:extLst>
      <p:ext uri="{BB962C8B-B14F-4D97-AF65-F5344CB8AC3E}">
        <p14:creationId xmlns:p14="http://schemas.microsoft.com/office/powerpoint/2010/main" val="362575757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elizabeth</a:t>
            </a:r>
            <a:endParaRPr lang="en-US" dirty="0"/>
          </a:p>
        </p:txBody>
      </p:sp>
      <p:sp>
        <p:nvSpPr>
          <p:cNvPr id="3" name="Content Placeholder 2"/>
          <p:cNvSpPr>
            <a:spLocks noGrp="1"/>
          </p:cNvSpPr>
          <p:nvPr>
            <p:ph idx="1"/>
          </p:nvPr>
        </p:nvSpPr>
        <p:spPr/>
        <p:txBody>
          <a:bodyPr>
            <a:noAutofit/>
          </a:bodyPr>
          <a:lstStyle/>
          <a:p>
            <a:pPr indent="0">
              <a:buNone/>
            </a:pPr>
            <a:r>
              <a:rPr lang="en-US" sz="3600" dirty="0"/>
              <a:t>Yes, I ran away. He didn't follow me he just stared </a:t>
            </a:r>
            <a:r>
              <a:rPr lang="en-US" sz="3600" dirty="0" smtClean="0"/>
              <a:t>at </a:t>
            </a:r>
            <a:r>
              <a:rPr lang="en-US" sz="3600" dirty="0"/>
              <a:t>me... watching me... you do believe me don't you?</a:t>
            </a:r>
          </a:p>
        </p:txBody>
      </p:sp>
    </p:spTree>
    <p:extLst>
      <p:ext uri="{BB962C8B-B14F-4D97-AF65-F5344CB8AC3E}">
        <p14:creationId xmlns:p14="http://schemas.microsoft.com/office/powerpoint/2010/main" val="170586007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6000" dirty="0" smtClean="0"/>
              <a:t>A </a:t>
            </a:r>
            <a:r>
              <a:rPr lang="en-US" sz="6000" dirty="0"/>
              <a:t>monster stared </a:t>
            </a:r>
            <a:r>
              <a:rPr lang="en-US" sz="6000" dirty="0" smtClean="0"/>
              <a:t>at </a:t>
            </a:r>
            <a:r>
              <a:rPr lang="en-US" sz="6000" dirty="0"/>
              <a:t>you?</a:t>
            </a:r>
          </a:p>
        </p:txBody>
      </p:sp>
    </p:spTree>
    <p:extLst>
      <p:ext uri="{BB962C8B-B14F-4D97-AF65-F5344CB8AC3E}">
        <p14:creationId xmlns:p14="http://schemas.microsoft.com/office/powerpoint/2010/main" val="376472307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elizabeth</a:t>
            </a:r>
            <a:endParaRPr lang="en-US" dirty="0"/>
          </a:p>
        </p:txBody>
      </p:sp>
      <p:sp>
        <p:nvSpPr>
          <p:cNvPr id="3" name="Content Placeholder 2"/>
          <p:cNvSpPr>
            <a:spLocks noGrp="1"/>
          </p:cNvSpPr>
          <p:nvPr>
            <p:ph idx="1"/>
          </p:nvPr>
        </p:nvSpPr>
        <p:spPr>
          <a:xfrm>
            <a:off x="990600" y="2057400"/>
            <a:ext cx="7086600" cy="3429001"/>
          </a:xfrm>
        </p:spPr>
        <p:txBody>
          <a:bodyPr>
            <a:noAutofit/>
          </a:bodyPr>
          <a:lstStyle/>
          <a:p>
            <a:pPr indent="0">
              <a:buNone/>
            </a:pPr>
            <a:r>
              <a:rPr lang="en-US" sz="4000" dirty="0"/>
              <a:t>Look... look.. Henry... Victor... Through the trees right out there... LOOK! There he is AGAIN</a:t>
            </a:r>
            <a:r>
              <a:rPr lang="en-US" sz="4000" dirty="0" smtClean="0"/>
              <a:t>!</a:t>
            </a:r>
          </a:p>
          <a:p>
            <a:pPr indent="0">
              <a:buNone/>
            </a:pPr>
            <a:r>
              <a:rPr lang="en-US" sz="2400" dirty="0" smtClean="0">
                <a:solidFill>
                  <a:srgbClr val="FF0000"/>
                </a:solidFill>
              </a:rPr>
              <a:t>Sound FX: Ocean waves and bell</a:t>
            </a:r>
            <a:endParaRPr lang="en-US" sz="2400" dirty="0">
              <a:solidFill>
                <a:srgbClr val="FF0000"/>
              </a:solidFill>
            </a:endParaRPr>
          </a:p>
        </p:txBody>
      </p:sp>
    </p:spTree>
    <p:extLst>
      <p:ext uri="{BB962C8B-B14F-4D97-AF65-F5344CB8AC3E}">
        <p14:creationId xmlns:p14="http://schemas.microsoft.com/office/powerpoint/2010/main" val="191223481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announcer</a:t>
            </a:r>
            <a:endParaRPr lang="en-US" dirty="0"/>
          </a:p>
        </p:txBody>
      </p:sp>
      <p:sp>
        <p:nvSpPr>
          <p:cNvPr id="3" name="Content Placeholder 2"/>
          <p:cNvSpPr>
            <a:spLocks noGrp="1"/>
          </p:cNvSpPr>
          <p:nvPr>
            <p:ph idx="1"/>
          </p:nvPr>
        </p:nvSpPr>
        <p:spPr>
          <a:xfrm>
            <a:off x="1066800" y="2057400"/>
            <a:ext cx="7086600" cy="3429001"/>
          </a:xfrm>
        </p:spPr>
        <p:txBody>
          <a:bodyPr>
            <a:noAutofit/>
          </a:bodyPr>
          <a:lstStyle/>
          <a:p>
            <a:pPr indent="0">
              <a:buNone/>
            </a:pPr>
            <a:r>
              <a:rPr lang="en-US" sz="2800" dirty="0" smtClean="0"/>
              <a:t>Yes</a:t>
            </a:r>
            <a:r>
              <a:rPr lang="en-US" sz="2800" dirty="0"/>
              <a:t>, the monster stood there - silhouetted against the trees. The monster which </a:t>
            </a:r>
            <a:r>
              <a:rPr lang="en-US" sz="2800" dirty="0" smtClean="0"/>
              <a:t>Victor </a:t>
            </a:r>
            <a:r>
              <a:rPr lang="en-US" sz="2800" dirty="0"/>
              <a:t>had created, standing like an evil </a:t>
            </a:r>
            <a:r>
              <a:rPr lang="en-US" sz="2800" dirty="0" smtClean="0"/>
              <a:t>blob </a:t>
            </a:r>
            <a:r>
              <a:rPr lang="en-US" sz="2800" dirty="0"/>
              <a:t>of flesh and bone. </a:t>
            </a:r>
            <a:r>
              <a:rPr lang="en-US" sz="2800" dirty="0" smtClean="0"/>
              <a:t>He</a:t>
            </a:r>
            <a:r>
              <a:rPr lang="en-US" sz="2800" dirty="0" smtClean="0"/>
              <a:t> </a:t>
            </a:r>
            <a:r>
              <a:rPr lang="en-US" sz="2800" dirty="0"/>
              <a:t>moved in the darkening twilight... and then suddenly - phantomlike - disappeared.</a:t>
            </a:r>
          </a:p>
        </p:txBody>
      </p:sp>
    </p:spTree>
    <p:extLst>
      <p:ext uri="{BB962C8B-B14F-4D97-AF65-F5344CB8AC3E}">
        <p14:creationId xmlns:p14="http://schemas.microsoft.com/office/powerpoint/2010/main" val="52487784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announcer</a:t>
            </a:r>
            <a:endParaRPr lang="en-US" dirty="0"/>
          </a:p>
        </p:txBody>
      </p:sp>
      <p:sp>
        <p:nvSpPr>
          <p:cNvPr id="3" name="Content Placeholder 2"/>
          <p:cNvSpPr>
            <a:spLocks noGrp="1"/>
          </p:cNvSpPr>
          <p:nvPr>
            <p:ph idx="1"/>
          </p:nvPr>
        </p:nvSpPr>
        <p:spPr>
          <a:xfrm>
            <a:off x="990600" y="1828800"/>
            <a:ext cx="7162800" cy="3886200"/>
          </a:xfrm>
        </p:spPr>
        <p:txBody>
          <a:bodyPr>
            <a:normAutofit fontScale="92500" lnSpcReduction="10000"/>
          </a:bodyPr>
          <a:lstStyle/>
          <a:p>
            <a:pPr indent="0">
              <a:buNone/>
            </a:pPr>
            <a:r>
              <a:rPr lang="en-US" sz="2000" dirty="0"/>
              <a:t>Beth </a:t>
            </a:r>
            <a:r>
              <a:rPr lang="en-US" sz="2000" dirty="0" smtClean="0"/>
              <a:t> watched </a:t>
            </a:r>
            <a:r>
              <a:rPr lang="en-US" sz="2000" dirty="0"/>
              <a:t>as </a:t>
            </a:r>
            <a:r>
              <a:rPr lang="en-US" sz="2000" dirty="0" smtClean="0"/>
              <a:t>Victor </a:t>
            </a:r>
            <a:r>
              <a:rPr lang="en-US" sz="2000" dirty="0"/>
              <a:t>darted from the Piazza after the disappearing creature in the back woods. As </a:t>
            </a:r>
            <a:r>
              <a:rPr lang="en-US" sz="2000" dirty="0" smtClean="0"/>
              <a:t>Victor </a:t>
            </a:r>
            <a:r>
              <a:rPr lang="en-US" sz="2000" dirty="0"/>
              <a:t>drew near to the heavily wooded </a:t>
            </a:r>
            <a:r>
              <a:rPr lang="en-US" sz="2000" dirty="0" smtClean="0"/>
              <a:t>section, there were </a:t>
            </a:r>
            <a:r>
              <a:rPr lang="en-US" sz="2000" dirty="0"/>
              <a:t>giant footprints in the soft mud about </a:t>
            </a:r>
            <a:r>
              <a:rPr lang="en-US" sz="2000" dirty="0" smtClean="0"/>
              <a:t>him. </a:t>
            </a:r>
            <a:r>
              <a:rPr lang="en-US" sz="2000" dirty="0"/>
              <a:t>The sun was sinking in the west, and the last orange pin points of light needled </a:t>
            </a:r>
            <a:r>
              <a:rPr lang="en-US" sz="2000" dirty="0" smtClean="0"/>
              <a:t>Victor’s </a:t>
            </a:r>
            <a:r>
              <a:rPr lang="en-US" sz="2000" dirty="0"/>
              <a:t>flesh until every sense within </a:t>
            </a:r>
            <a:r>
              <a:rPr lang="en-US" sz="2000" dirty="0" smtClean="0"/>
              <a:t>him </a:t>
            </a:r>
            <a:r>
              <a:rPr lang="en-US" sz="2000" dirty="0"/>
              <a:t>was tingling with the expectations of seeing </a:t>
            </a:r>
            <a:r>
              <a:rPr lang="en-US" sz="2000" dirty="0" smtClean="0"/>
              <a:t>the </a:t>
            </a:r>
            <a:r>
              <a:rPr lang="en-US" sz="2000" dirty="0"/>
              <a:t>living horror. Then </a:t>
            </a:r>
            <a:r>
              <a:rPr lang="en-US" sz="2000" dirty="0" smtClean="0"/>
              <a:t>Victor realized he was </a:t>
            </a:r>
            <a:r>
              <a:rPr lang="en-US" sz="2000" dirty="0"/>
              <a:t>unarmed. Every crooked tree, each twisted branch which obstructed my path appeared to be his form</a:t>
            </a:r>
            <a:r>
              <a:rPr lang="en-US" sz="2000" dirty="0" smtClean="0"/>
              <a:t>.</a:t>
            </a:r>
          </a:p>
          <a:p>
            <a:pPr indent="0">
              <a:buNone/>
            </a:pPr>
            <a:r>
              <a:rPr lang="en-US" sz="2000" dirty="0" smtClean="0">
                <a:solidFill>
                  <a:srgbClr val="FF0000"/>
                </a:solidFill>
              </a:rPr>
              <a:t>Sound FX: Walking through brush</a:t>
            </a:r>
          </a:p>
          <a:p>
            <a:pPr indent="0">
              <a:buNone/>
            </a:pPr>
            <a:endParaRPr lang="en-US" sz="2000" dirty="0"/>
          </a:p>
          <a:p>
            <a:endParaRPr lang="en-US" dirty="0"/>
          </a:p>
          <a:p>
            <a:endParaRPr lang="en-US" dirty="0"/>
          </a:p>
        </p:txBody>
      </p:sp>
    </p:spTree>
    <p:extLst>
      <p:ext uri="{BB962C8B-B14F-4D97-AF65-F5344CB8AC3E}">
        <p14:creationId xmlns:p14="http://schemas.microsoft.com/office/powerpoint/2010/main" val="1555718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a:xfrm>
            <a:off x="1371600" y="2209800"/>
            <a:ext cx="6400800" cy="3276601"/>
          </a:xfrm>
        </p:spPr>
        <p:txBody>
          <a:bodyPr>
            <a:noAutofit/>
          </a:bodyPr>
          <a:lstStyle/>
          <a:p>
            <a:pPr indent="0">
              <a:buNone/>
            </a:pPr>
            <a:r>
              <a:rPr lang="en-US" sz="3600" dirty="0"/>
              <a:t>Well, if I worked as hard as you do Victor, I should probably wear that same gaunt sleepless look that you carry about.</a:t>
            </a:r>
          </a:p>
        </p:txBody>
      </p:sp>
    </p:spTree>
    <p:extLst>
      <p:ext uri="{BB962C8B-B14F-4D97-AF65-F5344CB8AC3E}">
        <p14:creationId xmlns:p14="http://schemas.microsoft.com/office/powerpoint/2010/main" val="89246130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announcer</a:t>
            </a:r>
            <a:endParaRPr lang="en-US" dirty="0"/>
          </a:p>
        </p:txBody>
      </p:sp>
      <p:sp>
        <p:nvSpPr>
          <p:cNvPr id="3" name="Content Placeholder 2"/>
          <p:cNvSpPr>
            <a:spLocks noGrp="1"/>
          </p:cNvSpPr>
          <p:nvPr>
            <p:ph idx="1"/>
          </p:nvPr>
        </p:nvSpPr>
        <p:spPr/>
        <p:txBody>
          <a:bodyPr>
            <a:normAutofit/>
          </a:bodyPr>
          <a:lstStyle/>
          <a:p>
            <a:pPr indent="0">
              <a:buNone/>
            </a:pPr>
            <a:r>
              <a:rPr lang="en-US" sz="4000" dirty="0" smtClean="0"/>
              <a:t>Victor </a:t>
            </a:r>
            <a:r>
              <a:rPr lang="en-US" sz="4000" dirty="0"/>
              <a:t>heard the crackling of a branch and the moving of a form on the velvet moss.</a:t>
            </a:r>
          </a:p>
        </p:txBody>
      </p:sp>
    </p:spTree>
    <p:extLst>
      <p:ext uri="{BB962C8B-B14F-4D97-AF65-F5344CB8AC3E}">
        <p14:creationId xmlns:p14="http://schemas.microsoft.com/office/powerpoint/2010/main" val="419567972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monster</a:t>
            </a:r>
            <a:endParaRPr lang="en-US" dirty="0"/>
          </a:p>
        </p:txBody>
      </p:sp>
      <p:sp>
        <p:nvSpPr>
          <p:cNvPr id="3" name="Content Placeholder 2"/>
          <p:cNvSpPr>
            <a:spLocks noGrp="1"/>
          </p:cNvSpPr>
          <p:nvPr>
            <p:ph idx="1"/>
          </p:nvPr>
        </p:nvSpPr>
        <p:spPr/>
        <p:txBody>
          <a:bodyPr>
            <a:normAutofit/>
          </a:bodyPr>
          <a:lstStyle/>
          <a:p>
            <a:pPr indent="0">
              <a:buNone/>
            </a:pPr>
            <a:r>
              <a:rPr lang="en-US" sz="6000" dirty="0"/>
              <a:t>I thought you'd come creator.</a:t>
            </a:r>
          </a:p>
        </p:txBody>
      </p:sp>
    </p:spTree>
    <p:extLst>
      <p:ext uri="{BB962C8B-B14F-4D97-AF65-F5344CB8AC3E}">
        <p14:creationId xmlns:p14="http://schemas.microsoft.com/office/powerpoint/2010/main" val="7845552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7200" dirty="0"/>
              <a:t>You...</a:t>
            </a:r>
          </a:p>
        </p:txBody>
      </p:sp>
    </p:spTree>
    <p:extLst>
      <p:ext uri="{BB962C8B-B14F-4D97-AF65-F5344CB8AC3E}">
        <p14:creationId xmlns:p14="http://schemas.microsoft.com/office/powerpoint/2010/main" val="83308469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monster</a:t>
            </a:r>
            <a:endParaRPr lang="en-US" dirty="0"/>
          </a:p>
        </p:txBody>
      </p:sp>
      <p:sp>
        <p:nvSpPr>
          <p:cNvPr id="3" name="Content Placeholder 2"/>
          <p:cNvSpPr>
            <a:spLocks noGrp="1"/>
          </p:cNvSpPr>
          <p:nvPr>
            <p:ph idx="1"/>
          </p:nvPr>
        </p:nvSpPr>
        <p:spPr/>
        <p:txBody>
          <a:bodyPr>
            <a:normAutofit/>
          </a:bodyPr>
          <a:lstStyle/>
          <a:p>
            <a:pPr indent="0">
              <a:buNone/>
            </a:pPr>
            <a:r>
              <a:rPr lang="en-US" sz="6000" dirty="0"/>
              <a:t>Are you frightened... creator?</a:t>
            </a:r>
          </a:p>
        </p:txBody>
      </p:sp>
    </p:spTree>
    <p:extLst>
      <p:ext uri="{BB962C8B-B14F-4D97-AF65-F5344CB8AC3E}">
        <p14:creationId xmlns:p14="http://schemas.microsoft.com/office/powerpoint/2010/main" val="12377884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5400" dirty="0"/>
              <a:t>You dare talk to </a:t>
            </a:r>
            <a:r>
              <a:rPr lang="en-US" sz="5400" dirty="0" smtClean="0"/>
              <a:t>me?</a:t>
            </a:r>
            <a:endParaRPr lang="en-US" sz="5400" dirty="0"/>
          </a:p>
        </p:txBody>
      </p:sp>
    </p:spTree>
    <p:extLst>
      <p:ext uri="{BB962C8B-B14F-4D97-AF65-F5344CB8AC3E}">
        <p14:creationId xmlns:p14="http://schemas.microsoft.com/office/powerpoint/2010/main" val="331677248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monster</a:t>
            </a:r>
            <a:endParaRPr lang="en-US" dirty="0"/>
          </a:p>
        </p:txBody>
      </p:sp>
      <p:sp>
        <p:nvSpPr>
          <p:cNvPr id="3" name="Content Placeholder 2"/>
          <p:cNvSpPr>
            <a:spLocks noGrp="1"/>
          </p:cNvSpPr>
          <p:nvPr>
            <p:ph idx="1"/>
          </p:nvPr>
        </p:nvSpPr>
        <p:spPr/>
        <p:txBody>
          <a:bodyPr>
            <a:normAutofit/>
          </a:bodyPr>
          <a:lstStyle/>
          <a:p>
            <a:pPr indent="0">
              <a:buNone/>
            </a:pPr>
            <a:r>
              <a:rPr lang="en-US" sz="5400" dirty="0"/>
              <a:t>Please don't turn away from me... please.</a:t>
            </a:r>
          </a:p>
        </p:txBody>
      </p:sp>
    </p:spTree>
    <p:extLst>
      <p:ext uri="{BB962C8B-B14F-4D97-AF65-F5344CB8AC3E}">
        <p14:creationId xmlns:p14="http://schemas.microsoft.com/office/powerpoint/2010/main" val="7811294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7200" dirty="0"/>
              <a:t>Let me go.</a:t>
            </a:r>
          </a:p>
        </p:txBody>
      </p:sp>
    </p:spTree>
    <p:extLst>
      <p:ext uri="{BB962C8B-B14F-4D97-AF65-F5344CB8AC3E}">
        <p14:creationId xmlns:p14="http://schemas.microsoft.com/office/powerpoint/2010/main" val="159991123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monster</a:t>
            </a:r>
            <a:endParaRPr lang="en-US" dirty="0"/>
          </a:p>
        </p:txBody>
      </p:sp>
      <p:sp>
        <p:nvSpPr>
          <p:cNvPr id="3" name="Content Placeholder 2"/>
          <p:cNvSpPr>
            <a:spLocks noGrp="1"/>
          </p:cNvSpPr>
          <p:nvPr>
            <p:ph idx="1"/>
          </p:nvPr>
        </p:nvSpPr>
        <p:spPr>
          <a:xfrm>
            <a:off x="990600" y="2057400"/>
            <a:ext cx="7467600" cy="3429001"/>
          </a:xfrm>
        </p:spPr>
        <p:txBody>
          <a:bodyPr>
            <a:normAutofit fontScale="92500" lnSpcReduction="10000"/>
          </a:bodyPr>
          <a:lstStyle/>
          <a:p>
            <a:pPr indent="0">
              <a:buNone/>
            </a:pPr>
            <a:r>
              <a:rPr lang="en-US" sz="4000" dirty="0"/>
              <a:t>I mean no harm to you.. listen to me, Victor Frankenstein. You must listen to me. You created me... You owe me that much.</a:t>
            </a:r>
          </a:p>
          <a:p>
            <a:endParaRPr lang="en-US" dirty="0"/>
          </a:p>
          <a:p>
            <a:endParaRPr lang="en-US" dirty="0"/>
          </a:p>
        </p:txBody>
      </p:sp>
    </p:spTree>
    <p:extLst>
      <p:ext uri="{BB962C8B-B14F-4D97-AF65-F5344CB8AC3E}">
        <p14:creationId xmlns:p14="http://schemas.microsoft.com/office/powerpoint/2010/main" val="144728213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6000" dirty="0"/>
              <a:t>I owe you nothing murderer.</a:t>
            </a:r>
          </a:p>
        </p:txBody>
      </p:sp>
    </p:spTree>
    <p:extLst>
      <p:ext uri="{BB962C8B-B14F-4D97-AF65-F5344CB8AC3E}">
        <p14:creationId xmlns:p14="http://schemas.microsoft.com/office/powerpoint/2010/main" val="340449364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monster</a:t>
            </a:r>
            <a:endParaRPr lang="en-US" dirty="0"/>
          </a:p>
        </p:txBody>
      </p:sp>
      <p:sp>
        <p:nvSpPr>
          <p:cNvPr id="3" name="Content Placeholder 2"/>
          <p:cNvSpPr>
            <a:spLocks noGrp="1"/>
          </p:cNvSpPr>
          <p:nvPr>
            <p:ph idx="1"/>
          </p:nvPr>
        </p:nvSpPr>
        <p:spPr>
          <a:xfrm>
            <a:off x="990600" y="1981200"/>
            <a:ext cx="7162800" cy="3505201"/>
          </a:xfrm>
        </p:spPr>
        <p:txBody>
          <a:bodyPr>
            <a:noAutofit/>
          </a:bodyPr>
          <a:lstStyle/>
          <a:p>
            <a:pPr indent="0">
              <a:buNone/>
            </a:pPr>
            <a:r>
              <a:rPr lang="en-US" sz="3200" dirty="0"/>
              <a:t>Why am I a murderer? Because you created a form so horrible... a face so distorted... that no man can look upon me and call me friend? I'm an </a:t>
            </a:r>
            <a:r>
              <a:rPr lang="en-US" sz="3200" dirty="0" smtClean="0"/>
              <a:t>outcast, but you </a:t>
            </a:r>
            <a:r>
              <a:rPr lang="en-US" sz="3200" dirty="0"/>
              <a:t>can save </a:t>
            </a:r>
            <a:r>
              <a:rPr lang="en-US" sz="3200" dirty="0" smtClean="0"/>
              <a:t>me.</a:t>
            </a:r>
            <a:endParaRPr lang="en-US" sz="3200" dirty="0"/>
          </a:p>
        </p:txBody>
      </p:sp>
    </p:spTree>
    <p:extLst>
      <p:ext uri="{BB962C8B-B14F-4D97-AF65-F5344CB8AC3E}">
        <p14:creationId xmlns:p14="http://schemas.microsoft.com/office/powerpoint/2010/main" val="4007924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a:xfrm>
            <a:off x="1371600" y="2057400"/>
            <a:ext cx="6400800" cy="3429001"/>
          </a:xfrm>
        </p:spPr>
        <p:txBody>
          <a:bodyPr>
            <a:noAutofit/>
          </a:bodyPr>
          <a:lstStyle/>
          <a:p>
            <a:pPr indent="0">
              <a:buNone/>
            </a:pPr>
            <a:r>
              <a:rPr lang="en-US" sz="3600" dirty="0"/>
              <a:t>Well, my experiment will be finished tonight. And then I'll manage the eight hours sleep that other men manage.</a:t>
            </a:r>
          </a:p>
        </p:txBody>
      </p:sp>
    </p:spTree>
    <p:extLst>
      <p:ext uri="{BB962C8B-B14F-4D97-AF65-F5344CB8AC3E}">
        <p14:creationId xmlns:p14="http://schemas.microsoft.com/office/powerpoint/2010/main" val="25319443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7200" dirty="0"/>
              <a:t>Let me go.</a:t>
            </a:r>
          </a:p>
        </p:txBody>
      </p:sp>
    </p:spTree>
    <p:extLst>
      <p:ext uri="{BB962C8B-B14F-4D97-AF65-F5344CB8AC3E}">
        <p14:creationId xmlns:p14="http://schemas.microsoft.com/office/powerpoint/2010/main" val="8215713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monster</a:t>
            </a:r>
            <a:endParaRPr lang="en-US" dirty="0"/>
          </a:p>
        </p:txBody>
      </p:sp>
      <p:sp>
        <p:nvSpPr>
          <p:cNvPr id="3" name="Content Placeholder 2"/>
          <p:cNvSpPr>
            <a:spLocks noGrp="1"/>
          </p:cNvSpPr>
          <p:nvPr>
            <p:ph idx="1"/>
          </p:nvPr>
        </p:nvSpPr>
        <p:spPr>
          <a:xfrm>
            <a:off x="1066800" y="2133600"/>
            <a:ext cx="7162800" cy="3352801"/>
          </a:xfrm>
        </p:spPr>
        <p:txBody>
          <a:bodyPr>
            <a:noAutofit/>
          </a:bodyPr>
          <a:lstStyle/>
          <a:p>
            <a:pPr indent="0">
              <a:buNone/>
            </a:pPr>
            <a:r>
              <a:rPr lang="en-US" sz="5400" dirty="0"/>
              <a:t>Not until you hear my story. Sit down, creator.</a:t>
            </a:r>
          </a:p>
        </p:txBody>
      </p:sp>
    </p:spTree>
    <p:extLst>
      <p:ext uri="{BB962C8B-B14F-4D97-AF65-F5344CB8AC3E}">
        <p14:creationId xmlns:p14="http://schemas.microsoft.com/office/powerpoint/2010/main" val="16586319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Autofit/>
          </a:bodyPr>
          <a:lstStyle/>
          <a:p>
            <a:pPr indent="0">
              <a:buNone/>
            </a:pPr>
            <a:r>
              <a:rPr lang="en-US" sz="6600" dirty="0"/>
              <a:t>My arm! </a:t>
            </a:r>
            <a:endParaRPr lang="en-US" sz="6600" dirty="0" smtClean="0"/>
          </a:p>
          <a:p>
            <a:pPr indent="0">
              <a:buNone/>
            </a:pPr>
            <a:r>
              <a:rPr lang="en-US" sz="6600" dirty="0" smtClean="0"/>
              <a:t>Let </a:t>
            </a:r>
            <a:r>
              <a:rPr lang="en-US" sz="6600" dirty="0"/>
              <a:t>me go!</a:t>
            </a:r>
          </a:p>
        </p:txBody>
      </p:sp>
    </p:spTree>
    <p:extLst>
      <p:ext uri="{BB962C8B-B14F-4D97-AF65-F5344CB8AC3E}">
        <p14:creationId xmlns:p14="http://schemas.microsoft.com/office/powerpoint/2010/main" val="413918521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monster</a:t>
            </a:r>
            <a:endParaRPr lang="en-US" dirty="0"/>
          </a:p>
        </p:txBody>
      </p:sp>
      <p:sp>
        <p:nvSpPr>
          <p:cNvPr id="3" name="Content Placeholder 2"/>
          <p:cNvSpPr>
            <a:spLocks noGrp="1"/>
          </p:cNvSpPr>
          <p:nvPr>
            <p:ph idx="1"/>
          </p:nvPr>
        </p:nvSpPr>
        <p:spPr>
          <a:xfrm>
            <a:off x="1143000" y="1828800"/>
            <a:ext cx="7010400" cy="3657601"/>
          </a:xfrm>
        </p:spPr>
        <p:txBody>
          <a:bodyPr>
            <a:noAutofit/>
          </a:bodyPr>
          <a:lstStyle/>
          <a:p>
            <a:pPr indent="0">
              <a:buNone/>
            </a:pPr>
            <a:r>
              <a:rPr lang="en-US" sz="3200" dirty="0"/>
              <a:t>I wondered through the streets of London... That first day... Children screamed in the streets. People flocked together, trying to kill me... and I was lonely and hungry.</a:t>
            </a:r>
          </a:p>
        </p:txBody>
      </p:sp>
    </p:spTree>
    <p:extLst>
      <p:ext uri="{BB962C8B-B14F-4D97-AF65-F5344CB8AC3E}">
        <p14:creationId xmlns:p14="http://schemas.microsoft.com/office/powerpoint/2010/main" val="10741458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6000" dirty="0"/>
              <a:t>How did you follow me here?</a:t>
            </a:r>
          </a:p>
        </p:txBody>
      </p:sp>
    </p:spTree>
    <p:extLst>
      <p:ext uri="{BB962C8B-B14F-4D97-AF65-F5344CB8AC3E}">
        <p14:creationId xmlns:p14="http://schemas.microsoft.com/office/powerpoint/2010/main" val="162764347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monster</a:t>
            </a:r>
            <a:endParaRPr lang="en-US" dirty="0"/>
          </a:p>
        </p:txBody>
      </p:sp>
      <p:sp>
        <p:nvSpPr>
          <p:cNvPr id="3" name="Content Placeholder 2"/>
          <p:cNvSpPr>
            <a:spLocks noGrp="1"/>
          </p:cNvSpPr>
          <p:nvPr>
            <p:ph idx="1"/>
          </p:nvPr>
        </p:nvSpPr>
        <p:spPr>
          <a:xfrm>
            <a:off x="1066800" y="1981200"/>
            <a:ext cx="7010400" cy="3733800"/>
          </a:xfrm>
        </p:spPr>
        <p:txBody>
          <a:bodyPr>
            <a:normAutofit fontScale="92500" lnSpcReduction="20000"/>
          </a:bodyPr>
          <a:lstStyle/>
          <a:p>
            <a:pPr indent="0">
              <a:buNone/>
            </a:pPr>
            <a:r>
              <a:rPr lang="en-US" sz="2800" dirty="0"/>
              <a:t>Not so long ago I returned to my birthplace... the laboratory. I broke in and discovered your identity. First I fled to Scotland, and lived outside of a cottage. That's how I learned how to speak. An old blind man was teaching a young French girl to speak English. I listened to the lessons... from the open windows...</a:t>
            </a:r>
          </a:p>
          <a:p>
            <a:endParaRPr lang="en-US" dirty="0"/>
          </a:p>
        </p:txBody>
      </p:sp>
    </p:spTree>
    <p:extLst>
      <p:ext uri="{BB962C8B-B14F-4D97-AF65-F5344CB8AC3E}">
        <p14:creationId xmlns:p14="http://schemas.microsoft.com/office/powerpoint/2010/main" val="159417471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6000" dirty="0"/>
              <a:t>Now what do you expect of me?</a:t>
            </a:r>
          </a:p>
        </p:txBody>
      </p:sp>
    </p:spTree>
    <p:extLst>
      <p:ext uri="{BB962C8B-B14F-4D97-AF65-F5344CB8AC3E}">
        <p14:creationId xmlns:p14="http://schemas.microsoft.com/office/powerpoint/2010/main" val="10450998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monster</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sz="3600" dirty="0"/>
              <a:t>A companion... a woman of the same species with my defects.. one who will be my friend.. This... This being... you must create.</a:t>
            </a:r>
          </a:p>
          <a:p>
            <a:endParaRPr lang="en-US" dirty="0"/>
          </a:p>
          <a:p>
            <a:endParaRPr lang="en-US" dirty="0"/>
          </a:p>
        </p:txBody>
      </p:sp>
    </p:spTree>
    <p:extLst>
      <p:ext uri="{BB962C8B-B14F-4D97-AF65-F5344CB8AC3E}">
        <p14:creationId xmlns:p14="http://schemas.microsoft.com/office/powerpoint/2010/main" val="101950760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6000" dirty="0"/>
              <a:t>No! </a:t>
            </a:r>
          </a:p>
          <a:p>
            <a:pPr indent="0">
              <a:buNone/>
            </a:pPr>
            <a:r>
              <a:rPr lang="en-US" sz="6000" dirty="0" smtClean="0"/>
              <a:t>I will </a:t>
            </a:r>
            <a:r>
              <a:rPr lang="en-US" sz="6000" dirty="0"/>
              <a:t>not do </a:t>
            </a:r>
            <a:r>
              <a:rPr lang="en-US" sz="6000" dirty="0" smtClean="0"/>
              <a:t>it!</a:t>
            </a:r>
            <a:endParaRPr lang="en-US" sz="6000" dirty="0"/>
          </a:p>
        </p:txBody>
      </p:sp>
    </p:spTree>
    <p:extLst>
      <p:ext uri="{BB962C8B-B14F-4D97-AF65-F5344CB8AC3E}">
        <p14:creationId xmlns:p14="http://schemas.microsoft.com/office/powerpoint/2010/main" val="326645544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monster</a:t>
            </a:r>
            <a:endParaRPr lang="en-US" dirty="0"/>
          </a:p>
        </p:txBody>
      </p:sp>
      <p:sp>
        <p:nvSpPr>
          <p:cNvPr id="3" name="Content Placeholder 2"/>
          <p:cNvSpPr>
            <a:spLocks noGrp="1"/>
          </p:cNvSpPr>
          <p:nvPr>
            <p:ph idx="1"/>
          </p:nvPr>
        </p:nvSpPr>
        <p:spPr/>
        <p:txBody>
          <a:bodyPr>
            <a:noAutofit/>
          </a:bodyPr>
          <a:lstStyle/>
          <a:p>
            <a:pPr indent="0">
              <a:buNone/>
            </a:pPr>
            <a:r>
              <a:rPr lang="en-US" sz="5400" dirty="0"/>
              <a:t>You must! Every man's entitled to a wife.</a:t>
            </a:r>
          </a:p>
        </p:txBody>
      </p:sp>
    </p:spTree>
    <p:extLst>
      <p:ext uri="{BB962C8B-B14F-4D97-AF65-F5344CB8AC3E}">
        <p14:creationId xmlns:p14="http://schemas.microsoft.com/office/powerpoint/2010/main" val="167804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Autofit/>
          </a:bodyPr>
          <a:lstStyle/>
          <a:p>
            <a:pPr indent="0">
              <a:buNone/>
            </a:pPr>
            <a:r>
              <a:rPr lang="en-US" sz="4400" dirty="0"/>
              <a:t>The secret experiment that will be finished tonight, huh?</a:t>
            </a:r>
          </a:p>
        </p:txBody>
      </p:sp>
    </p:spTree>
    <p:extLst>
      <p:ext uri="{BB962C8B-B14F-4D97-AF65-F5344CB8AC3E}">
        <p14:creationId xmlns:p14="http://schemas.microsoft.com/office/powerpoint/2010/main" val="200397980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8000" dirty="0"/>
              <a:t>No!</a:t>
            </a:r>
          </a:p>
        </p:txBody>
      </p:sp>
    </p:spTree>
    <p:extLst>
      <p:ext uri="{BB962C8B-B14F-4D97-AF65-F5344CB8AC3E}">
        <p14:creationId xmlns:p14="http://schemas.microsoft.com/office/powerpoint/2010/main" val="19609193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monster</a:t>
            </a:r>
            <a:endParaRPr lang="en-US" dirty="0"/>
          </a:p>
        </p:txBody>
      </p:sp>
      <p:sp>
        <p:nvSpPr>
          <p:cNvPr id="3" name="Content Placeholder 2"/>
          <p:cNvSpPr>
            <a:spLocks noGrp="1"/>
          </p:cNvSpPr>
          <p:nvPr>
            <p:ph idx="1"/>
          </p:nvPr>
        </p:nvSpPr>
        <p:spPr>
          <a:xfrm>
            <a:off x="1143000" y="2057400"/>
            <a:ext cx="6934200" cy="3505200"/>
          </a:xfrm>
        </p:spPr>
        <p:txBody>
          <a:bodyPr>
            <a:normAutofit/>
          </a:bodyPr>
          <a:lstStyle/>
          <a:p>
            <a:pPr indent="0">
              <a:buNone/>
            </a:pPr>
            <a:r>
              <a:rPr lang="en-US" sz="3600" dirty="0"/>
              <a:t>You must! If you create her for me, I'll take her with me into the far wastes and no one will see either of us again... ever. </a:t>
            </a:r>
          </a:p>
          <a:p>
            <a:endParaRPr lang="en-US" dirty="0"/>
          </a:p>
          <a:p>
            <a:endParaRPr lang="en-US" dirty="0"/>
          </a:p>
        </p:txBody>
      </p:sp>
    </p:spTree>
    <p:extLst>
      <p:ext uri="{BB962C8B-B14F-4D97-AF65-F5344CB8AC3E}">
        <p14:creationId xmlns:p14="http://schemas.microsoft.com/office/powerpoint/2010/main" val="277937541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6000" dirty="0"/>
              <a:t>How will you live?</a:t>
            </a:r>
          </a:p>
        </p:txBody>
      </p:sp>
    </p:spTree>
    <p:extLst>
      <p:ext uri="{BB962C8B-B14F-4D97-AF65-F5344CB8AC3E}">
        <p14:creationId xmlns:p14="http://schemas.microsoft.com/office/powerpoint/2010/main" val="40852234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monster</a:t>
            </a:r>
            <a:endParaRPr lang="en-US" dirty="0"/>
          </a:p>
        </p:txBody>
      </p:sp>
      <p:sp>
        <p:nvSpPr>
          <p:cNvPr id="3" name="Content Placeholder 2"/>
          <p:cNvSpPr>
            <a:spLocks noGrp="1"/>
          </p:cNvSpPr>
          <p:nvPr>
            <p:ph idx="1"/>
          </p:nvPr>
        </p:nvSpPr>
        <p:spPr>
          <a:xfrm>
            <a:off x="1066800" y="2057400"/>
            <a:ext cx="7010400" cy="3429001"/>
          </a:xfrm>
        </p:spPr>
        <p:txBody>
          <a:bodyPr>
            <a:noAutofit/>
          </a:bodyPr>
          <a:lstStyle/>
          <a:p>
            <a:r>
              <a:rPr lang="en-US" sz="4400" dirty="0"/>
              <a:t>On fruits and berries. We'll manage together... please.. You </a:t>
            </a:r>
            <a:r>
              <a:rPr lang="en-US" sz="4400" dirty="0" smtClean="0"/>
              <a:t>can not </a:t>
            </a:r>
            <a:r>
              <a:rPr lang="en-US" sz="4400" dirty="0"/>
              <a:t>deny me this.</a:t>
            </a:r>
          </a:p>
        </p:txBody>
      </p:sp>
    </p:spTree>
    <p:extLst>
      <p:ext uri="{BB962C8B-B14F-4D97-AF65-F5344CB8AC3E}">
        <p14:creationId xmlns:p14="http://schemas.microsoft.com/office/powerpoint/2010/main" val="202897767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6000" dirty="0"/>
              <a:t>A</a:t>
            </a:r>
            <a:r>
              <a:rPr lang="en-US" sz="6000" dirty="0" smtClean="0"/>
              <a:t> mate… </a:t>
            </a:r>
            <a:r>
              <a:rPr lang="en-US" sz="6000" dirty="0"/>
              <a:t>a monster's </a:t>
            </a:r>
            <a:r>
              <a:rPr lang="en-US" sz="6000" dirty="0" smtClean="0"/>
              <a:t>mate?</a:t>
            </a:r>
            <a:endParaRPr lang="en-US" sz="6000" dirty="0"/>
          </a:p>
        </p:txBody>
      </p:sp>
    </p:spTree>
    <p:extLst>
      <p:ext uri="{BB962C8B-B14F-4D97-AF65-F5344CB8AC3E}">
        <p14:creationId xmlns:p14="http://schemas.microsoft.com/office/powerpoint/2010/main" val="420907805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monster</a:t>
            </a:r>
            <a:endParaRPr lang="en-US" dirty="0"/>
          </a:p>
        </p:txBody>
      </p:sp>
      <p:sp>
        <p:nvSpPr>
          <p:cNvPr id="3" name="Content Placeholder 2"/>
          <p:cNvSpPr>
            <a:spLocks noGrp="1"/>
          </p:cNvSpPr>
          <p:nvPr>
            <p:ph idx="1"/>
          </p:nvPr>
        </p:nvSpPr>
        <p:spPr>
          <a:xfrm>
            <a:off x="990600" y="2057400"/>
            <a:ext cx="7086600" cy="3429001"/>
          </a:xfrm>
        </p:spPr>
        <p:txBody>
          <a:bodyPr>
            <a:normAutofit/>
          </a:bodyPr>
          <a:lstStyle/>
          <a:p>
            <a:pPr indent="0">
              <a:buNone/>
            </a:pPr>
            <a:r>
              <a:rPr lang="en-US" sz="3600" dirty="0"/>
              <a:t>You will? You will! I swear I'll never harm another human... never, creator.. if you'll only grant me just one companion.</a:t>
            </a:r>
          </a:p>
          <a:p>
            <a:endParaRPr lang="en-US" dirty="0"/>
          </a:p>
        </p:txBody>
      </p:sp>
    </p:spTree>
    <p:extLst>
      <p:ext uri="{BB962C8B-B14F-4D97-AF65-F5344CB8AC3E}">
        <p14:creationId xmlns:p14="http://schemas.microsoft.com/office/powerpoint/2010/main" val="183676380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6000" dirty="0"/>
              <a:t>And if I </a:t>
            </a:r>
            <a:r>
              <a:rPr lang="en-US" sz="6000" dirty="0" smtClean="0"/>
              <a:t>refuse?</a:t>
            </a:r>
            <a:endParaRPr lang="en-US" sz="6000" dirty="0"/>
          </a:p>
        </p:txBody>
      </p:sp>
    </p:spTree>
    <p:extLst>
      <p:ext uri="{BB962C8B-B14F-4D97-AF65-F5344CB8AC3E}">
        <p14:creationId xmlns:p14="http://schemas.microsoft.com/office/powerpoint/2010/main" val="315830046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monster</a:t>
            </a:r>
            <a:endParaRPr lang="en-US" dirty="0"/>
          </a:p>
        </p:txBody>
      </p:sp>
      <p:sp>
        <p:nvSpPr>
          <p:cNvPr id="3" name="Content Placeholder 2"/>
          <p:cNvSpPr>
            <a:spLocks noGrp="1"/>
          </p:cNvSpPr>
          <p:nvPr>
            <p:ph idx="1"/>
          </p:nvPr>
        </p:nvSpPr>
        <p:spPr>
          <a:xfrm>
            <a:off x="990600" y="2057400"/>
            <a:ext cx="7086600" cy="3429001"/>
          </a:xfrm>
        </p:spPr>
        <p:txBody>
          <a:bodyPr>
            <a:noAutofit/>
          </a:bodyPr>
          <a:lstStyle/>
          <a:p>
            <a:pPr indent="0">
              <a:buNone/>
            </a:pPr>
            <a:r>
              <a:rPr lang="en-US" sz="4000" dirty="0" smtClean="0"/>
              <a:t>If </a:t>
            </a:r>
            <a:r>
              <a:rPr lang="en-US" sz="4000" dirty="0"/>
              <a:t>you refuse.. even a brain that you have made, creator.. might become twisted and </a:t>
            </a:r>
            <a:r>
              <a:rPr lang="en-US" sz="4000" dirty="0" smtClean="0"/>
              <a:t>distorted…</a:t>
            </a:r>
            <a:endParaRPr lang="en-US" sz="4000" dirty="0"/>
          </a:p>
        </p:txBody>
      </p:sp>
    </p:spTree>
    <p:extLst>
      <p:ext uri="{BB962C8B-B14F-4D97-AF65-F5344CB8AC3E}">
        <p14:creationId xmlns:p14="http://schemas.microsoft.com/office/powerpoint/2010/main" val="412709249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announcer</a:t>
            </a:r>
            <a:endParaRPr lang="en-US" dirty="0"/>
          </a:p>
        </p:txBody>
      </p:sp>
      <p:sp>
        <p:nvSpPr>
          <p:cNvPr id="3" name="Content Placeholder 2"/>
          <p:cNvSpPr>
            <a:spLocks noGrp="1"/>
          </p:cNvSpPr>
          <p:nvPr>
            <p:ph idx="1"/>
          </p:nvPr>
        </p:nvSpPr>
        <p:spPr>
          <a:xfrm>
            <a:off x="990600" y="1828800"/>
            <a:ext cx="7162800" cy="3886200"/>
          </a:xfrm>
        </p:spPr>
        <p:txBody>
          <a:bodyPr>
            <a:normAutofit fontScale="92500" lnSpcReduction="10000"/>
          </a:bodyPr>
          <a:lstStyle/>
          <a:p>
            <a:pPr indent="0">
              <a:buNone/>
            </a:pPr>
            <a:r>
              <a:rPr lang="en-US" sz="2000" dirty="0"/>
              <a:t>And so that night in the forest, </a:t>
            </a:r>
            <a:r>
              <a:rPr lang="en-US" sz="2000" dirty="0" smtClean="0"/>
              <a:t>Victor </a:t>
            </a:r>
            <a:r>
              <a:rPr lang="en-US" sz="2000" dirty="0"/>
              <a:t>made a devil's bargain. </a:t>
            </a:r>
            <a:r>
              <a:rPr lang="en-US" sz="2000" dirty="0" smtClean="0"/>
              <a:t>He </a:t>
            </a:r>
            <a:r>
              <a:rPr lang="en-US" sz="2000" dirty="0"/>
              <a:t>bargained to create a monster's mate. Perhaps another murderer. How could </a:t>
            </a:r>
            <a:r>
              <a:rPr lang="en-US" sz="2000" dirty="0" smtClean="0"/>
              <a:t>he </a:t>
            </a:r>
            <a:r>
              <a:rPr lang="en-US" sz="2000" dirty="0"/>
              <a:t>know? The monster swore to live in the forest and wait a year or two years if necessary, and upon completion of </a:t>
            </a:r>
            <a:r>
              <a:rPr lang="en-US" sz="2000" dirty="0" smtClean="0"/>
              <a:t>Victor’s </a:t>
            </a:r>
            <a:r>
              <a:rPr lang="en-US" sz="2000" dirty="0"/>
              <a:t>work he would take his companion away. But if </a:t>
            </a:r>
            <a:r>
              <a:rPr lang="en-US" sz="2000" dirty="0" smtClean="0"/>
              <a:t>he </a:t>
            </a:r>
            <a:r>
              <a:rPr lang="en-US" sz="2000" dirty="0"/>
              <a:t>broke </a:t>
            </a:r>
            <a:r>
              <a:rPr lang="en-US" sz="2000" dirty="0" smtClean="0"/>
              <a:t>his </a:t>
            </a:r>
            <a:r>
              <a:rPr lang="en-US" sz="2000" dirty="0"/>
              <a:t>promise, </a:t>
            </a:r>
            <a:r>
              <a:rPr lang="en-US" sz="2000" dirty="0" smtClean="0"/>
              <a:t>the monster </a:t>
            </a:r>
            <a:r>
              <a:rPr lang="en-US" sz="2000" dirty="0"/>
              <a:t>swore revenge. And so </a:t>
            </a:r>
            <a:r>
              <a:rPr lang="en-US" sz="2000" dirty="0" smtClean="0"/>
              <a:t>Victor started his </a:t>
            </a:r>
            <a:r>
              <a:rPr lang="en-US" sz="2000" dirty="0"/>
              <a:t>work. </a:t>
            </a:r>
            <a:r>
              <a:rPr lang="en-US" sz="2000" dirty="0" smtClean="0"/>
              <a:t>Victor </a:t>
            </a:r>
            <a:r>
              <a:rPr lang="en-US" sz="2000" dirty="0"/>
              <a:t>searched Paris for the necessary equipment, built a shack in the woods about a mile away from our challis. Three months I worked... three solid months... shaping her who was to be his mate</a:t>
            </a:r>
            <a:r>
              <a:rPr lang="en-US" dirty="0"/>
              <a:t>.</a:t>
            </a:r>
          </a:p>
          <a:p>
            <a:endParaRPr lang="en-US" dirty="0"/>
          </a:p>
          <a:p>
            <a:endParaRPr lang="en-US" dirty="0"/>
          </a:p>
        </p:txBody>
      </p:sp>
    </p:spTree>
    <p:extLst>
      <p:ext uri="{BB962C8B-B14F-4D97-AF65-F5344CB8AC3E}">
        <p14:creationId xmlns:p14="http://schemas.microsoft.com/office/powerpoint/2010/main" val="175458794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announcer</a:t>
            </a:r>
            <a:endParaRPr lang="en-US" dirty="0"/>
          </a:p>
        </p:txBody>
      </p:sp>
      <p:sp>
        <p:nvSpPr>
          <p:cNvPr id="3" name="Content Placeholder 2"/>
          <p:cNvSpPr>
            <a:spLocks noGrp="1"/>
          </p:cNvSpPr>
          <p:nvPr>
            <p:ph idx="1"/>
          </p:nvPr>
        </p:nvSpPr>
        <p:spPr>
          <a:xfrm>
            <a:off x="914400" y="2057400"/>
            <a:ext cx="7239000" cy="3429001"/>
          </a:xfrm>
        </p:spPr>
        <p:txBody>
          <a:bodyPr>
            <a:noAutofit/>
          </a:bodyPr>
          <a:lstStyle/>
          <a:p>
            <a:pPr indent="0">
              <a:buNone/>
            </a:pPr>
            <a:r>
              <a:rPr lang="en-US" sz="4000" dirty="0"/>
              <a:t>And then one night, it was windy outside, </a:t>
            </a:r>
            <a:r>
              <a:rPr lang="en-US" sz="4000" dirty="0" smtClean="0"/>
              <a:t>Victor </a:t>
            </a:r>
            <a:r>
              <a:rPr lang="en-US" sz="4000" dirty="0"/>
              <a:t>thought the wind had blown the door open when</a:t>
            </a:r>
            <a:r>
              <a:rPr lang="en-US" sz="4000" dirty="0" smtClean="0"/>
              <a:t>...</a:t>
            </a:r>
          </a:p>
          <a:p>
            <a:pPr indent="0">
              <a:buNone/>
            </a:pPr>
            <a:r>
              <a:rPr lang="en-US" sz="2800" dirty="0" smtClean="0">
                <a:solidFill>
                  <a:srgbClr val="FF0000"/>
                </a:solidFill>
              </a:rPr>
              <a:t>Sound FX: Door flying open</a:t>
            </a:r>
          </a:p>
          <a:p>
            <a:pPr indent="0">
              <a:buNone/>
            </a:pPr>
            <a:endParaRPr lang="en-US" sz="4000" dirty="0"/>
          </a:p>
        </p:txBody>
      </p:sp>
    </p:spTree>
    <p:extLst>
      <p:ext uri="{BB962C8B-B14F-4D97-AF65-F5344CB8AC3E}">
        <p14:creationId xmlns:p14="http://schemas.microsoft.com/office/powerpoint/2010/main" val="992091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a:xfrm>
            <a:off x="1143000" y="2438400"/>
            <a:ext cx="6629400" cy="3048001"/>
          </a:xfrm>
        </p:spPr>
        <p:txBody>
          <a:bodyPr>
            <a:noAutofit/>
          </a:bodyPr>
          <a:lstStyle/>
          <a:p>
            <a:pPr indent="0">
              <a:buNone/>
            </a:pPr>
            <a:r>
              <a:rPr lang="en-US" sz="4400" dirty="0"/>
              <a:t>Well then, will you tell us just exactly what you're doing in the basement at home.</a:t>
            </a:r>
          </a:p>
        </p:txBody>
      </p:sp>
    </p:spTree>
    <p:extLst>
      <p:ext uri="{BB962C8B-B14F-4D97-AF65-F5344CB8AC3E}">
        <p14:creationId xmlns:p14="http://schemas.microsoft.com/office/powerpoint/2010/main" val="252415000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rmAutofit/>
          </a:bodyPr>
          <a:lstStyle/>
          <a:p>
            <a:pPr indent="0">
              <a:buNone/>
            </a:pPr>
            <a:r>
              <a:rPr lang="en-US" sz="4800" dirty="0"/>
              <a:t>Victor! Victor, I'm sorry I had to disturb you.</a:t>
            </a:r>
          </a:p>
        </p:txBody>
      </p:sp>
    </p:spTree>
    <p:extLst>
      <p:ext uri="{BB962C8B-B14F-4D97-AF65-F5344CB8AC3E}">
        <p14:creationId xmlns:p14="http://schemas.microsoft.com/office/powerpoint/2010/main" val="288704673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7200" dirty="0"/>
              <a:t>Is it </a:t>
            </a:r>
            <a:r>
              <a:rPr lang="en-US" sz="7200" dirty="0" smtClean="0"/>
              <a:t>Elizabeth</a:t>
            </a:r>
            <a:r>
              <a:rPr lang="en-US" sz="7200" dirty="0"/>
              <a:t>?</a:t>
            </a:r>
          </a:p>
        </p:txBody>
      </p:sp>
    </p:spTree>
    <p:extLst>
      <p:ext uri="{BB962C8B-B14F-4D97-AF65-F5344CB8AC3E}">
        <p14:creationId xmlns:p14="http://schemas.microsoft.com/office/powerpoint/2010/main" val="121804161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a:xfrm>
            <a:off x="1066800" y="2209800"/>
            <a:ext cx="7010400" cy="3352800"/>
          </a:xfrm>
        </p:spPr>
        <p:txBody>
          <a:bodyPr>
            <a:noAutofit/>
          </a:bodyPr>
          <a:lstStyle/>
          <a:p>
            <a:pPr indent="0">
              <a:buNone/>
            </a:pPr>
            <a:r>
              <a:rPr lang="en-US" sz="3600" dirty="0"/>
              <a:t>No, not </a:t>
            </a:r>
            <a:r>
              <a:rPr lang="en-US" sz="3600" dirty="0" smtClean="0"/>
              <a:t>Elizabeth</a:t>
            </a:r>
            <a:r>
              <a:rPr lang="en-US" sz="3600" dirty="0"/>
              <a:t>, she's fine and sends her love... it's the townspeople. Your activities have stirred up a lot of curiosity.</a:t>
            </a:r>
          </a:p>
        </p:txBody>
      </p:sp>
    </p:spTree>
    <p:extLst>
      <p:ext uri="{BB962C8B-B14F-4D97-AF65-F5344CB8AC3E}">
        <p14:creationId xmlns:p14="http://schemas.microsoft.com/office/powerpoint/2010/main" val="380555421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6600" dirty="0"/>
              <a:t>Oh, the fools!</a:t>
            </a:r>
          </a:p>
        </p:txBody>
      </p:sp>
    </p:spTree>
    <p:extLst>
      <p:ext uri="{BB962C8B-B14F-4D97-AF65-F5344CB8AC3E}">
        <p14:creationId xmlns:p14="http://schemas.microsoft.com/office/powerpoint/2010/main" val="277286656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a:xfrm>
            <a:off x="1066800" y="1981200"/>
            <a:ext cx="7086600" cy="3505201"/>
          </a:xfrm>
        </p:spPr>
        <p:txBody>
          <a:bodyPr>
            <a:normAutofit fontScale="92500" lnSpcReduction="10000"/>
          </a:bodyPr>
          <a:lstStyle/>
          <a:p>
            <a:pPr indent="0">
              <a:buNone/>
            </a:pPr>
            <a:r>
              <a:rPr lang="en-US" sz="2800" dirty="0"/>
              <a:t>Well, I can't blame them, especially after the rumors which have been going around.. ..rumors that... Victor, you of the monster in these forests. You've known of him all along! People have seen him and connect him with you. Mothers in the village are frightened for their children. </a:t>
            </a:r>
          </a:p>
          <a:p>
            <a:endParaRPr lang="en-US" dirty="0"/>
          </a:p>
        </p:txBody>
      </p:sp>
    </p:spTree>
    <p:extLst>
      <p:ext uri="{BB962C8B-B14F-4D97-AF65-F5344CB8AC3E}">
        <p14:creationId xmlns:p14="http://schemas.microsoft.com/office/powerpoint/2010/main" val="116947545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6600" dirty="0"/>
              <a:t>I know nothing.</a:t>
            </a:r>
          </a:p>
        </p:txBody>
      </p:sp>
    </p:spTree>
    <p:extLst>
      <p:ext uri="{BB962C8B-B14F-4D97-AF65-F5344CB8AC3E}">
        <p14:creationId xmlns:p14="http://schemas.microsoft.com/office/powerpoint/2010/main" val="299429445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lstStyle/>
          <a:p>
            <a:pPr indent="0">
              <a:buNone/>
            </a:pPr>
            <a:r>
              <a:rPr lang="en-US" sz="6000" dirty="0"/>
              <a:t>Look... I'm only trying to help you..</a:t>
            </a:r>
          </a:p>
          <a:p>
            <a:endParaRPr lang="en-US" dirty="0"/>
          </a:p>
        </p:txBody>
      </p:sp>
    </p:spTree>
    <p:extLst>
      <p:ext uri="{BB962C8B-B14F-4D97-AF65-F5344CB8AC3E}">
        <p14:creationId xmlns:p14="http://schemas.microsoft.com/office/powerpoint/2010/main" val="341400474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5400" dirty="0"/>
              <a:t>I know nothing I tell you!</a:t>
            </a:r>
          </a:p>
        </p:txBody>
      </p:sp>
    </p:spTree>
    <p:extLst>
      <p:ext uri="{BB962C8B-B14F-4D97-AF65-F5344CB8AC3E}">
        <p14:creationId xmlns:p14="http://schemas.microsoft.com/office/powerpoint/2010/main" val="242776828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a:xfrm>
            <a:off x="990600" y="2133600"/>
            <a:ext cx="7162800" cy="3352801"/>
          </a:xfrm>
        </p:spPr>
        <p:txBody>
          <a:bodyPr>
            <a:normAutofit/>
          </a:bodyPr>
          <a:lstStyle/>
          <a:p>
            <a:pPr indent="0">
              <a:buNone/>
            </a:pPr>
            <a:r>
              <a:rPr lang="en-US" sz="3200" dirty="0"/>
              <a:t>But the men have banded together, they're going to make a raid on you here, to burn your laboratory down and to find the monster who lives in these woods.</a:t>
            </a:r>
          </a:p>
          <a:p>
            <a:endParaRPr lang="en-US" dirty="0"/>
          </a:p>
          <a:p>
            <a:endParaRPr lang="en-US" dirty="0"/>
          </a:p>
        </p:txBody>
      </p:sp>
    </p:spTree>
    <p:extLst>
      <p:ext uri="{BB962C8B-B14F-4D97-AF65-F5344CB8AC3E}">
        <p14:creationId xmlns:p14="http://schemas.microsoft.com/office/powerpoint/2010/main" val="103129499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5400" dirty="0" smtClean="0"/>
              <a:t>They </a:t>
            </a:r>
            <a:r>
              <a:rPr lang="en-US" sz="5400" dirty="0" smtClean="0"/>
              <a:t>can not</a:t>
            </a:r>
            <a:r>
              <a:rPr lang="en-US" sz="5400" dirty="0"/>
              <a:t>, they </a:t>
            </a:r>
            <a:r>
              <a:rPr lang="en-US" sz="5400" dirty="0" smtClean="0"/>
              <a:t>must not</a:t>
            </a:r>
            <a:r>
              <a:rPr lang="en-US" sz="5400" dirty="0"/>
              <a:t>!</a:t>
            </a:r>
          </a:p>
        </p:txBody>
      </p:sp>
    </p:spTree>
    <p:extLst>
      <p:ext uri="{BB962C8B-B14F-4D97-AF65-F5344CB8AC3E}">
        <p14:creationId xmlns:p14="http://schemas.microsoft.com/office/powerpoint/2010/main" val="573377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a:xfrm>
            <a:off x="914400" y="1981200"/>
            <a:ext cx="7239000" cy="3505201"/>
          </a:xfrm>
        </p:spPr>
        <p:txBody>
          <a:bodyPr>
            <a:noAutofit/>
          </a:bodyPr>
          <a:lstStyle/>
          <a:p>
            <a:pPr indent="0">
              <a:buNone/>
            </a:pPr>
            <a:r>
              <a:rPr lang="en-US" sz="3200" dirty="0"/>
              <a:t>I'll tell the entire world. As a matter of fact I stayed after class tonight Professor Waldman to ask you to join me this evening in the basement of our place to watch the completion of my </a:t>
            </a:r>
            <a:r>
              <a:rPr lang="en-US" sz="3200" dirty="0" smtClean="0"/>
              <a:t>work.</a:t>
            </a:r>
            <a:endParaRPr lang="en-US" sz="3200" dirty="0"/>
          </a:p>
        </p:txBody>
      </p:sp>
    </p:spTree>
    <p:extLst>
      <p:ext uri="{BB962C8B-B14F-4D97-AF65-F5344CB8AC3E}">
        <p14:creationId xmlns:p14="http://schemas.microsoft.com/office/powerpoint/2010/main" val="424659546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a:xfrm>
            <a:off x="1143000" y="2133600"/>
            <a:ext cx="6934200" cy="3352801"/>
          </a:xfrm>
        </p:spPr>
        <p:txBody>
          <a:bodyPr>
            <a:normAutofit lnSpcReduction="10000"/>
          </a:bodyPr>
          <a:lstStyle/>
          <a:p>
            <a:pPr indent="0">
              <a:buNone/>
            </a:pPr>
            <a:r>
              <a:rPr lang="en-US" sz="3600" dirty="0"/>
              <a:t>Oh, what devil's work are you carrying on man.. I'm trying to help you. Oh Victor, will you please let your friends be your friends.</a:t>
            </a:r>
          </a:p>
          <a:p>
            <a:endParaRPr lang="en-US" dirty="0"/>
          </a:p>
          <a:p>
            <a:endParaRPr lang="en-US" dirty="0"/>
          </a:p>
        </p:txBody>
      </p:sp>
    </p:spTree>
    <p:extLst>
      <p:ext uri="{BB962C8B-B14F-4D97-AF65-F5344CB8AC3E}">
        <p14:creationId xmlns:p14="http://schemas.microsoft.com/office/powerpoint/2010/main" val="216832123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a:xfrm>
            <a:off x="990600" y="2133600"/>
            <a:ext cx="7162800" cy="3352801"/>
          </a:xfrm>
        </p:spPr>
        <p:txBody>
          <a:bodyPr>
            <a:noAutofit/>
          </a:bodyPr>
          <a:lstStyle/>
          <a:p>
            <a:pPr indent="0">
              <a:buNone/>
            </a:pPr>
            <a:r>
              <a:rPr lang="en-US" sz="5400" dirty="0"/>
              <a:t>Henry will you go back to </a:t>
            </a:r>
            <a:r>
              <a:rPr lang="en-US" sz="5400" dirty="0" smtClean="0"/>
              <a:t>Elizabeth </a:t>
            </a:r>
            <a:r>
              <a:rPr lang="en-US" sz="5400" dirty="0"/>
              <a:t>and leave me alone.</a:t>
            </a:r>
          </a:p>
        </p:txBody>
      </p:sp>
    </p:spTree>
    <p:extLst>
      <p:ext uri="{BB962C8B-B14F-4D97-AF65-F5344CB8AC3E}">
        <p14:creationId xmlns:p14="http://schemas.microsoft.com/office/powerpoint/2010/main" val="414053543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rmAutofit fontScale="92500" lnSpcReduction="20000"/>
          </a:bodyPr>
          <a:lstStyle/>
          <a:p>
            <a:pPr indent="0">
              <a:buNone/>
            </a:pPr>
            <a:r>
              <a:rPr lang="en-US" sz="4000" dirty="0" smtClean="0"/>
              <a:t>Elizabeth </a:t>
            </a:r>
            <a:r>
              <a:rPr lang="en-US" sz="4000" dirty="0"/>
              <a:t>is safe at home, you're in danger and I won't leave your side this night my friend</a:t>
            </a:r>
            <a:r>
              <a:rPr lang="en-US" sz="4000" dirty="0" smtClean="0"/>
              <a:t>.</a:t>
            </a:r>
          </a:p>
          <a:p>
            <a:pPr indent="0">
              <a:buNone/>
            </a:pPr>
            <a:r>
              <a:rPr lang="en-US" sz="2800" dirty="0" smtClean="0">
                <a:solidFill>
                  <a:srgbClr val="FF0000"/>
                </a:solidFill>
              </a:rPr>
              <a:t>Sound FX: Wind</a:t>
            </a:r>
            <a:endParaRPr lang="en-US" sz="3000" dirty="0">
              <a:solidFill>
                <a:srgbClr val="FF0000"/>
              </a:solidFill>
            </a:endParaRPr>
          </a:p>
          <a:p>
            <a:endParaRPr lang="en-US" dirty="0"/>
          </a:p>
        </p:txBody>
      </p:sp>
    </p:spTree>
    <p:extLst>
      <p:ext uri="{BB962C8B-B14F-4D97-AF65-F5344CB8AC3E}">
        <p14:creationId xmlns:p14="http://schemas.microsoft.com/office/powerpoint/2010/main" val="227222708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5400" dirty="0"/>
              <a:t>Then be prepared...</a:t>
            </a:r>
          </a:p>
        </p:txBody>
      </p:sp>
    </p:spTree>
    <p:extLst>
      <p:ext uri="{BB962C8B-B14F-4D97-AF65-F5344CB8AC3E}">
        <p14:creationId xmlns:p14="http://schemas.microsoft.com/office/powerpoint/2010/main" val="76205004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rmAutofit/>
          </a:bodyPr>
          <a:lstStyle/>
          <a:p>
            <a:pPr indent="0">
              <a:buNone/>
            </a:pPr>
            <a:r>
              <a:rPr lang="en-US" sz="6000" dirty="0"/>
              <a:t>Prepared for what?</a:t>
            </a:r>
          </a:p>
        </p:txBody>
      </p:sp>
    </p:spTree>
    <p:extLst>
      <p:ext uri="{BB962C8B-B14F-4D97-AF65-F5344CB8AC3E}">
        <p14:creationId xmlns:p14="http://schemas.microsoft.com/office/powerpoint/2010/main" val="237641190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a:xfrm>
            <a:off x="1371600" y="2133600"/>
            <a:ext cx="6400800" cy="3352801"/>
          </a:xfrm>
        </p:spPr>
        <p:txBody>
          <a:bodyPr>
            <a:noAutofit/>
          </a:bodyPr>
          <a:lstStyle/>
          <a:p>
            <a:pPr indent="0">
              <a:buNone/>
            </a:pPr>
            <a:r>
              <a:rPr lang="en-US" sz="4800" dirty="0"/>
              <a:t>You've guessed many of the reasons for my </a:t>
            </a:r>
            <a:r>
              <a:rPr lang="en-US" sz="4800" dirty="0" smtClean="0"/>
              <a:t>secrecy Henry. </a:t>
            </a:r>
            <a:endParaRPr lang="en-US" sz="4800" dirty="0"/>
          </a:p>
        </p:txBody>
      </p:sp>
    </p:spTree>
    <p:extLst>
      <p:ext uri="{BB962C8B-B14F-4D97-AF65-F5344CB8AC3E}">
        <p14:creationId xmlns:p14="http://schemas.microsoft.com/office/powerpoint/2010/main" val="24857268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rmAutofit/>
          </a:bodyPr>
          <a:lstStyle/>
          <a:p>
            <a:pPr indent="0">
              <a:buNone/>
            </a:pPr>
            <a:r>
              <a:rPr lang="en-US" sz="6000" dirty="0"/>
              <a:t>Then... there is a monster. </a:t>
            </a:r>
          </a:p>
        </p:txBody>
      </p:sp>
    </p:spTree>
    <p:extLst>
      <p:ext uri="{BB962C8B-B14F-4D97-AF65-F5344CB8AC3E}">
        <p14:creationId xmlns:p14="http://schemas.microsoft.com/office/powerpoint/2010/main" val="233744677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sz="3600" dirty="0"/>
              <a:t>At school I stumbled on the secret of life. I was trying to create a superior race. I was a fool and I created him instead.</a:t>
            </a:r>
          </a:p>
          <a:p>
            <a:endParaRPr lang="en-US" dirty="0"/>
          </a:p>
        </p:txBody>
      </p:sp>
    </p:spTree>
    <p:extLst>
      <p:ext uri="{BB962C8B-B14F-4D97-AF65-F5344CB8AC3E}">
        <p14:creationId xmlns:p14="http://schemas.microsoft.com/office/powerpoint/2010/main" val="318087706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rmAutofit/>
          </a:bodyPr>
          <a:lstStyle/>
          <a:p>
            <a:pPr indent="0">
              <a:buNone/>
            </a:pPr>
            <a:r>
              <a:rPr lang="en-US" sz="6000" dirty="0"/>
              <a:t>Then he does live.</a:t>
            </a:r>
          </a:p>
        </p:txBody>
      </p:sp>
    </p:spTree>
    <p:extLst>
      <p:ext uri="{BB962C8B-B14F-4D97-AF65-F5344CB8AC3E}">
        <p14:creationId xmlns:p14="http://schemas.microsoft.com/office/powerpoint/2010/main" val="16693490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7200" dirty="0"/>
              <a:t>Yes he lives.</a:t>
            </a:r>
          </a:p>
        </p:txBody>
      </p:sp>
    </p:spTree>
    <p:extLst>
      <p:ext uri="{BB962C8B-B14F-4D97-AF65-F5344CB8AC3E}">
        <p14:creationId xmlns:p14="http://schemas.microsoft.com/office/powerpoint/2010/main" val="3640056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rmAutofit/>
          </a:bodyPr>
          <a:lstStyle/>
          <a:p>
            <a:pPr indent="0">
              <a:buNone/>
            </a:pPr>
            <a:r>
              <a:rPr lang="en-US" sz="4800" dirty="0"/>
              <a:t>Well how about me?</a:t>
            </a:r>
          </a:p>
        </p:txBody>
      </p:sp>
    </p:spTree>
    <p:extLst>
      <p:ext uri="{BB962C8B-B14F-4D97-AF65-F5344CB8AC3E}">
        <p14:creationId xmlns:p14="http://schemas.microsoft.com/office/powerpoint/2010/main" val="18459204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Autofit/>
          </a:bodyPr>
          <a:lstStyle/>
          <a:p>
            <a:pPr indent="0">
              <a:buNone/>
            </a:pPr>
            <a:r>
              <a:rPr lang="en-US" sz="4800" dirty="0"/>
              <a:t>Professor Waldman. What happened to professor Waldman?</a:t>
            </a:r>
          </a:p>
        </p:txBody>
      </p:sp>
    </p:spTree>
    <p:extLst>
      <p:ext uri="{BB962C8B-B14F-4D97-AF65-F5344CB8AC3E}">
        <p14:creationId xmlns:p14="http://schemas.microsoft.com/office/powerpoint/2010/main" val="379796133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a:xfrm>
            <a:off x="914400" y="2057400"/>
            <a:ext cx="7162800" cy="3810000"/>
          </a:xfrm>
        </p:spPr>
        <p:txBody>
          <a:bodyPr>
            <a:normAutofit lnSpcReduction="10000"/>
          </a:bodyPr>
          <a:lstStyle/>
          <a:p>
            <a:pPr indent="0">
              <a:buNone/>
            </a:pPr>
            <a:r>
              <a:rPr lang="en-US" sz="2800" dirty="0"/>
              <a:t>The night I created the monster, Waldman became frightened. He screamed.. attempted to kill the creature.. The creature, like a child, warded him off, and... and then tore him to pieces in front of me. I couldn't stop him. The monster had killed before it had really begun to live. </a:t>
            </a:r>
          </a:p>
          <a:p>
            <a:endParaRPr lang="en-US" dirty="0"/>
          </a:p>
          <a:p>
            <a:endParaRPr lang="en-US" dirty="0"/>
          </a:p>
        </p:txBody>
      </p:sp>
    </p:spTree>
    <p:extLst>
      <p:ext uri="{BB962C8B-B14F-4D97-AF65-F5344CB8AC3E}">
        <p14:creationId xmlns:p14="http://schemas.microsoft.com/office/powerpoint/2010/main" val="208783053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lstStyle/>
          <a:p>
            <a:pPr indent="0">
              <a:buNone/>
            </a:pPr>
            <a:r>
              <a:rPr lang="en-US" sz="7200" dirty="0"/>
              <a:t>Then what?</a:t>
            </a:r>
          </a:p>
          <a:p>
            <a:endParaRPr lang="en-US" dirty="0"/>
          </a:p>
          <a:p>
            <a:endParaRPr lang="en-US" dirty="0"/>
          </a:p>
        </p:txBody>
      </p:sp>
    </p:spTree>
    <p:extLst>
      <p:ext uri="{BB962C8B-B14F-4D97-AF65-F5344CB8AC3E}">
        <p14:creationId xmlns:p14="http://schemas.microsoft.com/office/powerpoint/2010/main" val="364090217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a:xfrm>
            <a:off x="1143000" y="2057400"/>
            <a:ext cx="6934200" cy="3429001"/>
          </a:xfrm>
        </p:spPr>
        <p:txBody>
          <a:bodyPr>
            <a:normAutofit/>
          </a:bodyPr>
          <a:lstStyle/>
          <a:p>
            <a:pPr indent="0">
              <a:buNone/>
            </a:pPr>
            <a:r>
              <a:rPr lang="en-US" sz="3600" dirty="0"/>
              <a:t>The monster left the basement through the side entrance, carrying the professor's corpse. I had no choice. I had to leave the country.</a:t>
            </a:r>
          </a:p>
          <a:p>
            <a:endParaRPr lang="en-US" dirty="0"/>
          </a:p>
          <a:p>
            <a:endParaRPr lang="en-US" dirty="0"/>
          </a:p>
        </p:txBody>
      </p:sp>
    </p:spTree>
    <p:extLst>
      <p:ext uri="{BB962C8B-B14F-4D97-AF65-F5344CB8AC3E}">
        <p14:creationId xmlns:p14="http://schemas.microsoft.com/office/powerpoint/2010/main" val="103400395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a:xfrm>
            <a:off x="1143000" y="2057400"/>
            <a:ext cx="6858000" cy="3429001"/>
          </a:xfrm>
        </p:spPr>
        <p:txBody>
          <a:bodyPr>
            <a:noAutofit/>
          </a:bodyPr>
          <a:lstStyle/>
          <a:p>
            <a:pPr indent="0">
              <a:buNone/>
            </a:pPr>
            <a:r>
              <a:rPr lang="en-US" sz="5400" dirty="0"/>
              <a:t>Then what are you doing with that creature now?</a:t>
            </a:r>
          </a:p>
        </p:txBody>
      </p:sp>
    </p:spTree>
    <p:extLst>
      <p:ext uri="{BB962C8B-B14F-4D97-AF65-F5344CB8AC3E}">
        <p14:creationId xmlns:p14="http://schemas.microsoft.com/office/powerpoint/2010/main" val="180782951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a:xfrm>
            <a:off x="990600" y="2209800"/>
            <a:ext cx="7162800" cy="3276601"/>
          </a:xfrm>
        </p:spPr>
        <p:txBody>
          <a:bodyPr>
            <a:noAutofit/>
          </a:bodyPr>
          <a:lstStyle/>
          <a:p>
            <a:pPr indent="0">
              <a:buNone/>
            </a:pPr>
            <a:r>
              <a:rPr lang="en-US" sz="3600" dirty="0"/>
              <a:t>Fulfilling a promise. Follow me into my cabin and I'll show you. How soon do you think the townsfolk will be here.</a:t>
            </a:r>
          </a:p>
        </p:txBody>
      </p:sp>
    </p:spTree>
    <p:extLst>
      <p:ext uri="{BB962C8B-B14F-4D97-AF65-F5344CB8AC3E}">
        <p14:creationId xmlns:p14="http://schemas.microsoft.com/office/powerpoint/2010/main" val="30012695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a:xfrm>
            <a:off x="1066800" y="2209800"/>
            <a:ext cx="7162800" cy="3276601"/>
          </a:xfrm>
        </p:spPr>
        <p:txBody>
          <a:bodyPr>
            <a:normAutofit lnSpcReduction="10000"/>
          </a:bodyPr>
          <a:lstStyle/>
          <a:p>
            <a:pPr indent="0">
              <a:buNone/>
            </a:pPr>
            <a:r>
              <a:rPr lang="en-US" sz="4800" dirty="0"/>
              <a:t>Oh, within two hours or so. </a:t>
            </a:r>
            <a:r>
              <a:rPr lang="en-US" sz="4800" dirty="0" smtClean="0"/>
              <a:t>They are </a:t>
            </a:r>
            <a:r>
              <a:rPr lang="en-US" sz="4800" dirty="0"/>
              <a:t>meeting </a:t>
            </a:r>
            <a:r>
              <a:rPr lang="en-US" sz="4800" dirty="0" smtClean="0"/>
              <a:t>at </a:t>
            </a:r>
            <a:r>
              <a:rPr lang="en-US" sz="4800" dirty="0"/>
              <a:t>the </a:t>
            </a:r>
            <a:r>
              <a:rPr lang="en-US" sz="4800" dirty="0" smtClean="0"/>
              <a:t>town square.</a:t>
            </a:r>
            <a:endParaRPr lang="en-US" sz="4800" dirty="0"/>
          </a:p>
          <a:p>
            <a:endParaRPr lang="en-US" dirty="0"/>
          </a:p>
          <a:p>
            <a:endParaRPr lang="en-US" dirty="0"/>
          </a:p>
        </p:txBody>
      </p:sp>
    </p:spTree>
    <p:extLst>
      <p:ext uri="{BB962C8B-B14F-4D97-AF65-F5344CB8AC3E}">
        <p14:creationId xmlns:p14="http://schemas.microsoft.com/office/powerpoint/2010/main" val="365593783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7200" dirty="0"/>
              <a:t>Come in</a:t>
            </a:r>
            <a:r>
              <a:rPr lang="en-US" sz="7200" dirty="0" smtClean="0"/>
              <a:t>.</a:t>
            </a:r>
          </a:p>
          <a:p>
            <a:pPr indent="0">
              <a:buNone/>
            </a:pPr>
            <a:r>
              <a:rPr lang="en-US" sz="2800" dirty="0" smtClean="0">
                <a:solidFill>
                  <a:srgbClr val="FF0000"/>
                </a:solidFill>
              </a:rPr>
              <a:t>Sound FX: Door closes</a:t>
            </a:r>
            <a:endParaRPr lang="en-US" sz="2800" dirty="0">
              <a:solidFill>
                <a:srgbClr val="FF0000"/>
              </a:solidFill>
            </a:endParaRPr>
          </a:p>
        </p:txBody>
      </p:sp>
    </p:spTree>
    <p:extLst>
      <p:ext uri="{BB962C8B-B14F-4D97-AF65-F5344CB8AC3E}">
        <p14:creationId xmlns:p14="http://schemas.microsoft.com/office/powerpoint/2010/main" val="138524089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sz="6600" dirty="0"/>
              <a:t>What?... </a:t>
            </a:r>
          </a:p>
          <a:p>
            <a:pPr indent="0">
              <a:buNone/>
            </a:pPr>
            <a:r>
              <a:rPr lang="en-US" sz="6600" dirty="0" smtClean="0"/>
              <a:t>A </a:t>
            </a:r>
            <a:r>
              <a:rPr lang="en-US" sz="6600" dirty="0"/>
              <a:t>woman.</a:t>
            </a:r>
          </a:p>
          <a:p>
            <a:endParaRPr lang="en-US" dirty="0"/>
          </a:p>
          <a:p>
            <a:endParaRPr lang="en-US" dirty="0"/>
          </a:p>
        </p:txBody>
      </p:sp>
    </p:spTree>
    <p:extLst>
      <p:ext uri="{BB962C8B-B14F-4D97-AF65-F5344CB8AC3E}">
        <p14:creationId xmlns:p14="http://schemas.microsoft.com/office/powerpoint/2010/main" val="383734471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a:xfrm>
            <a:off x="1143000" y="1981200"/>
            <a:ext cx="6858000" cy="3505201"/>
          </a:xfrm>
        </p:spPr>
        <p:txBody>
          <a:bodyPr>
            <a:normAutofit/>
          </a:bodyPr>
          <a:lstStyle/>
          <a:p>
            <a:pPr indent="0">
              <a:buNone/>
            </a:pPr>
            <a:r>
              <a:rPr lang="en-US" sz="3600" dirty="0"/>
              <a:t>Yes, a woman. The monster's mate. His friend. I promised him a friend, and in return he promises to hide himself forever from the world.</a:t>
            </a:r>
          </a:p>
          <a:p>
            <a:endParaRPr lang="en-US" dirty="0"/>
          </a:p>
        </p:txBody>
      </p:sp>
    </p:spTree>
    <p:extLst>
      <p:ext uri="{BB962C8B-B14F-4D97-AF65-F5344CB8AC3E}">
        <p14:creationId xmlns:p14="http://schemas.microsoft.com/office/powerpoint/2010/main" val="274018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announcer</a:t>
            </a:r>
            <a:endParaRPr lang="en-US" dirty="0"/>
          </a:p>
        </p:txBody>
      </p:sp>
      <p:sp>
        <p:nvSpPr>
          <p:cNvPr id="3" name="Content Placeholder 2"/>
          <p:cNvSpPr>
            <a:spLocks noGrp="1"/>
          </p:cNvSpPr>
          <p:nvPr>
            <p:ph idx="1"/>
          </p:nvPr>
        </p:nvSpPr>
        <p:spPr/>
        <p:txBody>
          <a:bodyPr>
            <a:normAutofit/>
          </a:bodyPr>
          <a:lstStyle/>
          <a:p>
            <a:pPr indent="0">
              <a:buNone/>
            </a:pPr>
            <a:r>
              <a:rPr lang="en-US" sz="4000" dirty="0" smtClean="0"/>
              <a:t>Listen to the waves.</a:t>
            </a:r>
          </a:p>
          <a:p>
            <a:pPr indent="0">
              <a:buNone/>
            </a:pPr>
            <a:r>
              <a:rPr lang="en-US" dirty="0" smtClean="0">
                <a:solidFill>
                  <a:srgbClr val="FF0000"/>
                </a:solidFill>
              </a:rPr>
              <a:t>Sound FX: Waves</a:t>
            </a:r>
          </a:p>
          <a:p>
            <a:pPr indent="0">
              <a:buNone/>
            </a:pPr>
            <a:r>
              <a:rPr lang="en-US" sz="4000" dirty="0" smtClean="0"/>
              <a:t>Listen to the bell.</a:t>
            </a:r>
          </a:p>
          <a:p>
            <a:pPr indent="0">
              <a:buNone/>
            </a:pPr>
            <a:r>
              <a:rPr lang="en-US" dirty="0" smtClean="0">
                <a:solidFill>
                  <a:srgbClr val="FF0000"/>
                </a:solidFill>
              </a:rPr>
              <a:t>Sound FX: Bell</a:t>
            </a:r>
            <a:endParaRPr lang="en-US" dirty="0">
              <a:solidFill>
                <a:srgbClr val="FF0000"/>
              </a:solidFill>
            </a:endParaRPr>
          </a:p>
        </p:txBody>
      </p:sp>
    </p:spTree>
    <p:extLst>
      <p:ext uri="{BB962C8B-B14F-4D97-AF65-F5344CB8AC3E}">
        <p14:creationId xmlns:p14="http://schemas.microsoft.com/office/powerpoint/2010/main" val="2652765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3200" dirty="0"/>
              <a:t>I don't think I dare invite more than one Henry. And the professor's more interested in this type of procedure than you are.</a:t>
            </a:r>
          </a:p>
        </p:txBody>
      </p:sp>
    </p:spTree>
    <p:extLst>
      <p:ext uri="{BB962C8B-B14F-4D97-AF65-F5344CB8AC3E}">
        <p14:creationId xmlns:p14="http://schemas.microsoft.com/office/powerpoint/2010/main" val="18692660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sz="7200" dirty="0"/>
              <a:t>A devil's bargain Victor.</a:t>
            </a:r>
          </a:p>
          <a:p>
            <a:endParaRPr lang="en-US" dirty="0"/>
          </a:p>
          <a:p>
            <a:endParaRPr lang="en-US" dirty="0"/>
          </a:p>
        </p:txBody>
      </p:sp>
    </p:spTree>
    <p:extLst>
      <p:ext uri="{BB962C8B-B14F-4D97-AF65-F5344CB8AC3E}">
        <p14:creationId xmlns:p14="http://schemas.microsoft.com/office/powerpoint/2010/main" val="148498806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a:xfrm>
            <a:off x="990600" y="2057400"/>
            <a:ext cx="7086600" cy="3429001"/>
          </a:xfrm>
        </p:spPr>
        <p:txBody>
          <a:bodyPr>
            <a:noAutofit/>
          </a:bodyPr>
          <a:lstStyle/>
          <a:p>
            <a:pPr indent="0">
              <a:buNone/>
            </a:pPr>
            <a:r>
              <a:rPr lang="en-US" sz="6000" dirty="0"/>
              <a:t>A bargain I must keep for all our sakes.</a:t>
            </a:r>
          </a:p>
        </p:txBody>
      </p:sp>
    </p:spTree>
    <p:extLst>
      <p:ext uri="{BB962C8B-B14F-4D97-AF65-F5344CB8AC3E}">
        <p14:creationId xmlns:p14="http://schemas.microsoft.com/office/powerpoint/2010/main" val="122272805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a:xfrm>
            <a:off x="990600" y="1981200"/>
            <a:ext cx="7086600" cy="3505201"/>
          </a:xfrm>
        </p:spPr>
        <p:txBody>
          <a:bodyPr>
            <a:normAutofit/>
          </a:bodyPr>
          <a:lstStyle/>
          <a:p>
            <a:pPr indent="0">
              <a:buNone/>
            </a:pPr>
            <a:r>
              <a:rPr lang="en-US" sz="3600" dirty="0"/>
              <a:t>But the monster proved himself a </a:t>
            </a:r>
            <a:r>
              <a:rPr lang="en-US" sz="3600" dirty="0" smtClean="0"/>
              <a:t>murderer. </a:t>
            </a:r>
            <a:r>
              <a:rPr lang="en-US" sz="3600" dirty="0"/>
              <a:t>Why in London, after the death of professor Waldman.</a:t>
            </a:r>
          </a:p>
          <a:p>
            <a:endParaRPr lang="en-US" dirty="0"/>
          </a:p>
          <a:p>
            <a:endParaRPr lang="en-US" dirty="0"/>
          </a:p>
        </p:txBody>
      </p:sp>
    </p:spTree>
    <p:extLst>
      <p:ext uri="{BB962C8B-B14F-4D97-AF65-F5344CB8AC3E}">
        <p14:creationId xmlns:p14="http://schemas.microsoft.com/office/powerpoint/2010/main" val="79884383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Autofit/>
          </a:bodyPr>
          <a:lstStyle/>
          <a:p>
            <a:pPr indent="0">
              <a:buNone/>
            </a:pPr>
            <a:r>
              <a:rPr lang="en-US" sz="6600" dirty="0" smtClean="0"/>
              <a:t>I made him a promise.</a:t>
            </a:r>
            <a:endParaRPr lang="en-US" sz="6600" dirty="0"/>
          </a:p>
        </p:txBody>
      </p:sp>
    </p:spTree>
    <p:extLst>
      <p:ext uri="{BB962C8B-B14F-4D97-AF65-F5344CB8AC3E}">
        <p14:creationId xmlns:p14="http://schemas.microsoft.com/office/powerpoint/2010/main" val="251719135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a:xfrm>
            <a:off x="1371600" y="1981200"/>
            <a:ext cx="6400800" cy="3505201"/>
          </a:xfrm>
        </p:spPr>
        <p:txBody>
          <a:bodyPr>
            <a:noAutofit/>
          </a:bodyPr>
          <a:lstStyle/>
          <a:p>
            <a:pPr indent="0">
              <a:buNone/>
            </a:pPr>
            <a:r>
              <a:rPr lang="en-US" sz="3200" dirty="0"/>
              <a:t>But how do you know the mate won't be even more vicious than </a:t>
            </a:r>
            <a:r>
              <a:rPr lang="en-US" sz="3200" dirty="0" smtClean="0"/>
              <a:t>he? </a:t>
            </a:r>
            <a:r>
              <a:rPr lang="en-US" sz="3200" dirty="0"/>
              <a:t>You'll let loose an avalanche of hatred. Oh... destroy her before you bring her to life.</a:t>
            </a:r>
          </a:p>
        </p:txBody>
      </p:sp>
    </p:spTree>
    <p:extLst>
      <p:ext uri="{BB962C8B-B14F-4D97-AF65-F5344CB8AC3E}">
        <p14:creationId xmlns:p14="http://schemas.microsoft.com/office/powerpoint/2010/main" val="57361668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Autofit/>
          </a:bodyPr>
          <a:lstStyle/>
          <a:p>
            <a:pPr indent="0">
              <a:buNone/>
            </a:pPr>
            <a:r>
              <a:rPr lang="en-US" sz="6600" dirty="0"/>
              <a:t>Yes... </a:t>
            </a:r>
            <a:r>
              <a:rPr lang="en-US" sz="6600" dirty="0" smtClean="0"/>
              <a:t>An avalanche </a:t>
            </a:r>
            <a:r>
              <a:rPr lang="en-US" sz="6600" dirty="0"/>
              <a:t>of hatred.</a:t>
            </a:r>
          </a:p>
        </p:txBody>
      </p:sp>
    </p:spTree>
    <p:extLst>
      <p:ext uri="{BB962C8B-B14F-4D97-AF65-F5344CB8AC3E}">
        <p14:creationId xmlns:p14="http://schemas.microsoft.com/office/powerpoint/2010/main" val="397593731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a:xfrm>
            <a:off x="990600" y="1981200"/>
            <a:ext cx="7162800" cy="3505201"/>
          </a:xfrm>
        </p:spPr>
        <p:txBody>
          <a:bodyPr>
            <a:noAutofit/>
          </a:bodyPr>
          <a:lstStyle/>
          <a:p>
            <a:pPr indent="0">
              <a:buNone/>
            </a:pPr>
            <a:r>
              <a:rPr lang="en-US" sz="3200" dirty="0"/>
              <a:t>Look, you've no time to waste... set fire to this cabin quickly Victor, set fire to the cabin and come away... but man alive you cannot go through with this thing...</a:t>
            </a:r>
          </a:p>
        </p:txBody>
      </p:sp>
    </p:spTree>
    <p:extLst>
      <p:ext uri="{BB962C8B-B14F-4D97-AF65-F5344CB8AC3E}">
        <p14:creationId xmlns:p14="http://schemas.microsoft.com/office/powerpoint/2010/main" val="237765392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6000" dirty="0"/>
              <a:t>But the </a:t>
            </a:r>
            <a:r>
              <a:rPr lang="en-US" sz="6000" dirty="0" smtClean="0"/>
              <a:t>promise.</a:t>
            </a:r>
            <a:endParaRPr lang="en-US" sz="6000" dirty="0"/>
          </a:p>
        </p:txBody>
      </p:sp>
    </p:spTree>
    <p:extLst>
      <p:ext uri="{BB962C8B-B14F-4D97-AF65-F5344CB8AC3E}">
        <p14:creationId xmlns:p14="http://schemas.microsoft.com/office/powerpoint/2010/main" val="144845679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a:xfrm>
            <a:off x="838200" y="1981200"/>
            <a:ext cx="7162800" cy="3505201"/>
          </a:xfrm>
        </p:spPr>
        <p:txBody>
          <a:bodyPr>
            <a:normAutofit/>
          </a:bodyPr>
          <a:lstStyle/>
          <a:p>
            <a:pPr indent="0">
              <a:buNone/>
            </a:pPr>
            <a:r>
              <a:rPr lang="en-US" sz="3600" dirty="0"/>
              <a:t>It's a promise to a fiend. </a:t>
            </a:r>
            <a:r>
              <a:rPr lang="en-US" sz="3600" dirty="0" smtClean="0"/>
              <a:t>He will </a:t>
            </a:r>
            <a:r>
              <a:rPr lang="en-US" sz="3600" dirty="0"/>
              <a:t>be your death and ours Victor. Oh hurry man... hurry if you've any love for </a:t>
            </a:r>
            <a:r>
              <a:rPr lang="en-US" sz="3600" dirty="0" smtClean="0"/>
              <a:t>Elizabeth</a:t>
            </a:r>
            <a:r>
              <a:rPr lang="en-US" sz="3600" dirty="0"/>
              <a:t>.</a:t>
            </a:r>
          </a:p>
          <a:p>
            <a:endParaRPr lang="en-US" dirty="0"/>
          </a:p>
          <a:p>
            <a:endParaRPr lang="en-US" dirty="0"/>
          </a:p>
        </p:txBody>
      </p:sp>
    </p:spTree>
    <p:extLst>
      <p:ext uri="{BB962C8B-B14F-4D97-AF65-F5344CB8AC3E}">
        <p14:creationId xmlns:p14="http://schemas.microsoft.com/office/powerpoint/2010/main" val="217717302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a:xfrm>
            <a:off x="838200" y="1905000"/>
            <a:ext cx="7391400" cy="3581401"/>
          </a:xfrm>
        </p:spPr>
        <p:txBody>
          <a:bodyPr>
            <a:noAutofit/>
          </a:bodyPr>
          <a:lstStyle/>
          <a:p>
            <a:pPr indent="0">
              <a:buNone/>
            </a:pPr>
            <a:r>
              <a:rPr lang="en-US" sz="4000" dirty="0"/>
              <a:t>I've been insane with grief and fear for </a:t>
            </a:r>
            <a:r>
              <a:rPr lang="en-US" sz="4000" dirty="0" smtClean="0"/>
              <a:t>Elizabeth </a:t>
            </a:r>
            <a:r>
              <a:rPr lang="en-US" sz="4000" dirty="0"/>
              <a:t>and you. Go back to </a:t>
            </a:r>
            <a:r>
              <a:rPr lang="en-US" sz="4000" dirty="0" smtClean="0"/>
              <a:t>Elizabeth </a:t>
            </a:r>
            <a:r>
              <a:rPr lang="en-US" sz="4000" dirty="0"/>
              <a:t>Henry, at once and wait for me. </a:t>
            </a:r>
          </a:p>
        </p:txBody>
      </p:sp>
    </p:spTree>
    <p:extLst>
      <p:ext uri="{BB962C8B-B14F-4D97-AF65-F5344CB8AC3E}">
        <p14:creationId xmlns:p14="http://schemas.microsoft.com/office/powerpoint/2010/main" val="339902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rmAutofit/>
          </a:bodyPr>
          <a:lstStyle/>
          <a:p>
            <a:pPr indent="0">
              <a:buNone/>
            </a:pPr>
            <a:r>
              <a:rPr lang="en-US" sz="4400" dirty="0"/>
              <a:t>I shall be delighted Victor.</a:t>
            </a:r>
          </a:p>
        </p:txBody>
      </p:sp>
    </p:spTree>
    <p:extLst>
      <p:ext uri="{BB962C8B-B14F-4D97-AF65-F5344CB8AC3E}">
        <p14:creationId xmlns:p14="http://schemas.microsoft.com/office/powerpoint/2010/main" val="321451514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rmAutofit/>
          </a:bodyPr>
          <a:lstStyle/>
          <a:p>
            <a:pPr indent="0">
              <a:buNone/>
            </a:pPr>
            <a:r>
              <a:rPr lang="en-US" sz="8000" dirty="0"/>
              <a:t>And you?</a:t>
            </a:r>
          </a:p>
        </p:txBody>
      </p:sp>
    </p:spTree>
    <p:extLst>
      <p:ext uri="{BB962C8B-B14F-4D97-AF65-F5344CB8AC3E}">
        <p14:creationId xmlns:p14="http://schemas.microsoft.com/office/powerpoint/2010/main" val="67726167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lnSpcReduction="10000"/>
          </a:bodyPr>
          <a:lstStyle/>
          <a:p>
            <a:pPr indent="0">
              <a:buNone/>
            </a:pPr>
            <a:r>
              <a:rPr lang="en-US" sz="4400" dirty="0"/>
              <a:t>I'll... I'll set fire to the cabin as soon as I destroy my books. I... I'll join you later.</a:t>
            </a:r>
          </a:p>
          <a:p>
            <a:endParaRPr lang="en-US" dirty="0"/>
          </a:p>
          <a:p>
            <a:endParaRPr lang="en-US" dirty="0"/>
          </a:p>
        </p:txBody>
      </p:sp>
    </p:spTree>
    <p:extLst>
      <p:ext uri="{BB962C8B-B14F-4D97-AF65-F5344CB8AC3E}">
        <p14:creationId xmlns:p14="http://schemas.microsoft.com/office/powerpoint/2010/main" val="339011349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sz="4800" dirty="0"/>
              <a:t>Well hurry friend. We'll meet you home as soon as you can make it.</a:t>
            </a:r>
          </a:p>
          <a:p>
            <a:endParaRPr lang="en-US" dirty="0"/>
          </a:p>
        </p:txBody>
      </p:sp>
    </p:spTree>
    <p:extLst>
      <p:ext uri="{BB962C8B-B14F-4D97-AF65-F5344CB8AC3E}">
        <p14:creationId xmlns:p14="http://schemas.microsoft.com/office/powerpoint/2010/main" val="167264550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announcer</a:t>
            </a:r>
            <a:endParaRPr lang="en-US" dirty="0"/>
          </a:p>
        </p:txBody>
      </p:sp>
      <p:sp>
        <p:nvSpPr>
          <p:cNvPr id="3" name="Content Placeholder 2"/>
          <p:cNvSpPr>
            <a:spLocks noGrp="1"/>
          </p:cNvSpPr>
          <p:nvPr>
            <p:ph idx="1"/>
          </p:nvPr>
        </p:nvSpPr>
        <p:spPr>
          <a:xfrm>
            <a:off x="990600" y="2057400"/>
            <a:ext cx="7162800" cy="3429001"/>
          </a:xfrm>
        </p:spPr>
        <p:txBody>
          <a:bodyPr>
            <a:normAutofit fontScale="92500" lnSpcReduction="10000"/>
          </a:bodyPr>
          <a:lstStyle/>
          <a:p>
            <a:pPr indent="0">
              <a:buNone/>
            </a:pPr>
            <a:r>
              <a:rPr lang="en-US" sz="3200" dirty="0"/>
              <a:t>For one full hour </a:t>
            </a:r>
            <a:r>
              <a:rPr lang="en-US" sz="3200" dirty="0" smtClean="0"/>
              <a:t>Victor </a:t>
            </a:r>
            <a:r>
              <a:rPr lang="en-US" sz="3200" dirty="0"/>
              <a:t>worked feverishly, </a:t>
            </a:r>
            <a:r>
              <a:rPr lang="en-US" sz="3200" dirty="0" smtClean="0"/>
              <a:t>he </a:t>
            </a:r>
            <a:r>
              <a:rPr lang="en-US" sz="3200" dirty="0"/>
              <a:t>soaked the shack in oil, then taking a taper from the vase </a:t>
            </a:r>
            <a:r>
              <a:rPr lang="en-US" sz="3200" dirty="0" smtClean="0"/>
              <a:t>he </a:t>
            </a:r>
            <a:r>
              <a:rPr lang="en-US" sz="3200" dirty="0"/>
              <a:t>lit the fire. The fire started quickly</a:t>
            </a:r>
            <a:r>
              <a:rPr lang="en-US" sz="3200" dirty="0" smtClean="0"/>
              <a:t>.</a:t>
            </a:r>
          </a:p>
          <a:p>
            <a:pPr indent="0">
              <a:buNone/>
            </a:pPr>
            <a:r>
              <a:rPr lang="en-US" sz="3200" dirty="0" smtClean="0">
                <a:solidFill>
                  <a:srgbClr val="FF0000"/>
                </a:solidFill>
              </a:rPr>
              <a:t>Sound FX: Fire </a:t>
            </a:r>
            <a:endParaRPr lang="en-US" sz="3200" dirty="0">
              <a:solidFill>
                <a:srgbClr val="FF0000"/>
              </a:solidFill>
            </a:endParaRPr>
          </a:p>
        </p:txBody>
      </p:sp>
    </p:spTree>
    <p:extLst>
      <p:ext uri="{BB962C8B-B14F-4D97-AF65-F5344CB8AC3E}">
        <p14:creationId xmlns:p14="http://schemas.microsoft.com/office/powerpoint/2010/main" val="230394918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announcer</a:t>
            </a:r>
            <a:endParaRPr lang="en-US" dirty="0"/>
          </a:p>
        </p:txBody>
      </p:sp>
      <p:sp>
        <p:nvSpPr>
          <p:cNvPr id="3" name="Content Placeholder 2"/>
          <p:cNvSpPr>
            <a:spLocks noGrp="1"/>
          </p:cNvSpPr>
          <p:nvPr>
            <p:ph idx="1"/>
          </p:nvPr>
        </p:nvSpPr>
        <p:spPr>
          <a:xfrm>
            <a:off x="990600" y="1905000"/>
            <a:ext cx="7162800" cy="3581401"/>
          </a:xfrm>
        </p:spPr>
        <p:txBody>
          <a:bodyPr>
            <a:normAutofit fontScale="92500"/>
          </a:bodyPr>
          <a:lstStyle/>
          <a:p>
            <a:pPr indent="0">
              <a:buNone/>
            </a:pPr>
            <a:r>
              <a:rPr lang="en-US" sz="2800" dirty="0" smtClean="0"/>
              <a:t>Victor placed his </a:t>
            </a:r>
            <a:r>
              <a:rPr lang="en-US" sz="2800" dirty="0"/>
              <a:t>books in the very center of the room and then opened the door of </a:t>
            </a:r>
            <a:r>
              <a:rPr lang="en-US" sz="2800" dirty="0" smtClean="0"/>
              <a:t>the </a:t>
            </a:r>
            <a:r>
              <a:rPr lang="en-US" sz="2800" dirty="0"/>
              <a:t>shack. The experiment was at an end. And </a:t>
            </a:r>
            <a:r>
              <a:rPr lang="en-US" sz="2800" dirty="0" smtClean="0"/>
              <a:t>Victor </a:t>
            </a:r>
            <a:r>
              <a:rPr lang="en-US" sz="2800" dirty="0"/>
              <a:t>felt free. The monster's mate would never live. </a:t>
            </a:r>
            <a:r>
              <a:rPr lang="en-US" sz="2800" dirty="0" smtClean="0"/>
              <a:t>Victor </a:t>
            </a:r>
            <a:r>
              <a:rPr lang="en-US" sz="2800" dirty="0"/>
              <a:t>walked out and then I saw him. His face contorted with rage.</a:t>
            </a:r>
          </a:p>
          <a:p>
            <a:endParaRPr lang="en-US" dirty="0"/>
          </a:p>
          <a:p>
            <a:endParaRPr lang="en-US" dirty="0"/>
          </a:p>
        </p:txBody>
      </p:sp>
    </p:spTree>
    <p:extLst>
      <p:ext uri="{BB962C8B-B14F-4D97-AF65-F5344CB8AC3E}">
        <p14:creationId xmlns:p14="http://schemas.microsoft.com/office/powerpoint/2010/main" val="292014246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monster</a:t>
            </a:r>
            <a:endParaRPr lang="en-US" dirty="0"/>
          </a:p>
        </p:txBody>
      </p:sp>
      <p:sp>
        <p:nvSpPr>
          <p:cNvPr id="3" name="Content Placeholder 2"/>
          <p:cNvSpPr>
            <a:spLocks noGrp="1"/>
          </p:cNvSpPr>
          <p:nvPr>
            <p:ph idx="1"/>
          </p:nvPr>
        </p:nvSpPr>
        <p:spPr/>
        <p:txBody>
          <a:bodyPr>
            <a:normAutofit/>
          </a:bodyPr>
          <a:lstStyle/>
          <a:p>
            <a:pPr indent="0">
              <a:buNone/>
            </a:pPr>
            <a:r>
              <a:rPr lang="en-US" sz="3600" dirty="0" smtClean="0">
                <a:solidFill>
                  <a:srgbClr val="FF0000"/>
                </a:solidFill>
              </a:rPr>
              <a:t>(A </a:t>
            </a:r>
            <a:r>
              <a:rPr lang="en-US" sz="3600" dirty="0">
                <a:solidFill>
                  <a:srgbClr val="FF0000"/>
                </a:solidFill>
              </a:rPr>
              <a:t>long scream of anger) </a:t>
            </a:r>
            <a:r>
              <a:rPr lang="en-US" sz="3600" dirty="0"/>
              <a:t>My wife... my only chance to have a friend. </a:t>
            </a:r>
            <a:r>
              <a:rPr lang="en-US" sz="3600" dirty="0" err="1"/>
              <a:t>Arrrrrg</a:t>
            </a:r>
            <a:r>
              <a:rPr lang="en-US" sz="3600" dirty="0"/>
              <a:t>. My only chance...</a:t>
            </a:r>
          </a:p>
        </p:txBody>
      </p:sp>
    </p:spTree>
    <p:extLst>
      <p:ext uri="{BB962C8B-B14F-4D97-AF65-F5344CB8AC3E}">
        <p14:creationId xmlns:p14="http://schemas.microsoft.com/office/powerpoint/2010/main" val="87199565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announcer</a:t>
            </a:r>
            <a:endParaRPr lang="en-US" dirty="0"/>
          </a:p>
        </p:txBody>
      </p:sp>
      <p:sp>
        <p:nvSpPr>
          <p:cNvPr id="3" name="Content Placeholder 2"/>
          <p:cNvSpPr>
            <a:spLocks noGrp="1"/>
          </p:cNvSpPr>
          <p:nvPr>
            <p:ph idx="1"/>
          </p:nvPr>
        </p:nvSpPr>
        <p:spPr>
          <a:xfrm>
            <a:off x="990600" y="2057400"/>
            <a:ext cx="7162800" cy="3657600"/>
          </a:xfrm>
        </p:spPr>
        <p:txBody>
          <a:bodyPr>
            <a:normAutofit fontScale="92500"/>
          </a:bodyPr>
          <a:lstStyle/>
          <a:p>
            <a:pPr indent="0">
              <a:buNone/>
            </a:pPr>
            <a:r>
              <a:rPr lang="en-US" sz="2400" dirty="0" smtClean="0"/>
              <a:t>Victor </a:t>
            </a:r>
            <a:r>
              <a:rPr lang="en-US" sz="2400" dirty="0"/>
              <a:t>knew </a:t>
            </a:r>
            <a:r>
              <a:rPr lang="en-US" sz="2400" dirty="0" smtClean="0"/>
              <a:t>what was in the monster’s </a:t>
            </a:r>
            <a:r>
              <a:rPr lang="en-US" sz="2400" dirty="0"/>
              <a:t>mind as he raced through the </a:t>
            </a:r>
            <a:r>
              <a:rPr lang="en-US" sz="2400" dirty="0" smtClean="0"/>
              <a:t>forest. </a:t>
            </a:r>
            <a:r>
              <a:rPr lang="en-US" sz="2400" dirty="0"/>
              <a:t>The blazing shack was a beacon of light and </a:t>
            </a:r>
            <a:r>
              <a:rPr lang="en-US" sz="2400" dirty="0" smtClean="0"/>
              <a:t>Victor watched </a:t>
            </a:r>
            <a:r>
              <a:rPr lang="en-US" sz="2400" dirty="0"/>
              <a:t>his huge misshapen form far </a:t>
            </a:r>
            <a:r>
              <a:rPr lang="en-US" sz="2400" dirty="0" smtClean="0"/>
              <a:t>outdistanced him. </a:t>
            </a:r>
            <a:r>
              <a:rPr lang="en-US" sz="2400" dirty="0"/>
              <a:t>He was faster than </a:t>
            </a:r>
            <a:r>
              <a:rPr lang="en-US" sz="2400" dirty="0" smtClean="0"/>
              <a:t>Victor, </a:t>
            </a:r>
            <a:r>
              <a:rPr lang="en-US" sz="2400" dirty="0"/>
              <a:t>taller than </a:t>
            </a:r>
            <a:r>
              <a:rPr lang="en-US" sz="2400" dirty="0" smtClean="0"/>
              <a:t>Victor, </a:t>
            </a:r>
            <a:r>
              <a:rPr lang="en-US" sz="2400" dirty="0"/>
              <a:t>and covered more territory. Racing, running blindly through the forest </a:t>
            </a:r>
            <a:r>
              <a:rPr lang="en-US" sz="2400" dirty="0" smtClean="0"/>
              <a:t>Victor reached his </a:t>
            </a:r>
            <a:r>
              <a:rPr lang="en-US" sz="2400" dirty="0"/>
              <a:t>home. The door was flung open.. Henry mutilated and torn stumbled blindly toward </a:t>
            </a:r>
            <a:r>
              <a:rPr lang="en-US" sz="2400" dirty="0" smtClean="0"/>
              <a:t>Victor.</a:t>
            </a:r>
            <a:endParaRPr lang="en-US" sz="2400" dirty="0"/>
          </a:p>
          <a:p>
            <a:endParaRPr lang="en-US" dirty="0"/>
          </a:p>
          <a:p>
            <a:endParaRPr lang="en-US" dirty="0"/>
          </a:p>
        </p:txBody>
      </p:sp>
    </p:spTree>
    <p:extLst>
      <p:ext uri="{BB962C8B-B14F-4D97-AF65-F5344CB8AC3E}">
        <p14:creationId xmlns:p14="http://schemas.microsoft.com/office/powerpoint/2010/main" val="375098168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a:xfrm>
            <a:off x="990600" y="2133600"/>
            <a:ext cx="7239000" cy="3352801"/>
          </a:xfrm>
        </p:spPr>
        <p:txBody>
          <a:bodyPr>
            <a:normAutofit lnSpcReduction="10000"/>
          </a:bodyPr>
          <a:lstStyle/>
          <a:p>
            <a:pPr indent="0">
              <a:buNone/>
            </a:pPr>
            <a:r>
              <a:rPr lang="en-US" sz="4800" dirty="0" smtClean="0">
                <a:solidFill>
                  <a:srgbClr val="FF0000"/>
                </a:solidFill>
              </a:rPr>
              <a:t>(Whimpering</a:t>
            </a:r>
            <a:r>
              <a:rPr lang="en-US" sz="4800" dirty="0">
                <a:solidFill>
                  <a:srgbClr val="FF0000"/>
                </a:solidFill>
              </a:rPr>
              <a:t>) </a:t>
            </a:r>
            <a:endParaRPr lang="en-US" sz="4800" dirty="0" smtClean="0">
              <a:solidFill>
                <a:srgbClr val="FF0000"/>
              </a:solidFill>
            </a:endParaRPr>
          </a:p>
          <a:p>
            <a:pPr indent="0">
              <a:buNone/>
            </a:pPr>
            <a:r>
              <a:rPr lang="en-US" sz="4800" dirty="0" smtClean="0"/>
              <a:t>Vic</a:t>
            </a:r>
            <a:r>
              <a:rPr lang="en-US" sz="4800" dirty="0"/>
              <a:t>... tor... the... the monster...</a:t>
            </a:r>
          </a:p>
        </p:txBody>
      </p:sp>
    </p:spTree>
    <p:extLst>
      <p:ext uri="{BB962C8B-B14F-4D97-AF65-F5344CB8AC3E}">
        <p14:creationId xmlns:p14="http://schemas.microsoft.com/office/powerpoint/2010/main" val="210754922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Autofit/>
          </a:bodyPr>
          <a:lstStyle/>
          <a:p>
            <a:pPr indent="0">
              <a:buNone/>
            </a:pPr>
            <a:r>
              <a:rPr lang="en-US" sz="7200" dirty="0"/>
              <a:t>Henry... Henry.. what...</a:t>
            </a:r>
          </a:p>
        </p:txBody>
      </p:sp>
    </p:spTree>
    <p:extLst>
      <p:ext uri="{BB962C8B-B14F-4D97-AF65-F5344CB8AC3E}">
        <p14:creationId xmlns:p14="http://schemas.microsoft.com/office/powerpoint/2010/main" val="40586255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Autofit/>
          </a:bodyPr>
          <a:lstStyle/>
          <a:p>
            <a:pPr indent="0">
              <a:buNone/>
            </a:pPr>
            <a:r>
              <a:rPr lang="en-US" sz="7200" dirty="0"/>
              <a:t>I tried Victor... I tried...</a:t>
            </a:r>
          </a:p>
        </p:txBody>
      </p:sp>
    </p:spTree>
    <p:extLst>
      <p:ext uri="{BB962C8B-B14F-4D97-AF65-F5344CB8AC3E}">
        <p14:creationId xmlns:p14="http://schemas.microsoft.com/office/powerpoint/2010/main" val="2466916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rmAutofit/>
          </a:bodyPr>
          <a:lstStyle/>
          <a:p>
            <a:pPr indent="0">
              <a:buNone/>
            </a:pPr>
            <a:r>
              <a:rPr lang="en-US" sz="4000" dirty="0"/>
              <a:t>Just the best friend who never knows what's going on in his own home, that's all.</a:t>
            </a:r>
          </a:p>
        </p:txBody>
      </p:sp>
    </p:spTree>
    <p:extLst>
      <p:ext uri="{BB962C8B-B14F-4D97-AF65-F5344CB8AC3E}">
        <p14:creationId xmlns:p14="http://schemas.microsoft.com/office/powerpoint/2010/main" val="164074915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7200" dirty="0"/>
              <a:t>Henry... you...</a:t>
            </a:r>
          </a:p>
        </p:txBody>
      </p:sp>
    </p:spTree>
    <p:extLst>
      <p:ext uri="{BB962C8B-B14F-4D97-AF65-F5344CB8AC3E}">
        <p14:creationId xmlns:p14="http://schemas.microsoft.com/office/powerpoint/2010/main" val="403505084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rmAutofit fontScale="92500"/>
          </a:bodyPr>
          <a:lstStyle/>
          <a:p>
            <a:pPr indent="0">
              <a:buNone/>
            </a:pPr>
            <a:r>
              <a:rPr lang="en-US" sz="6000" dirty="0" smtClean="0"/>
              <a:t>Elizabeth</a:t>
            </a:r>
            <a:r>
              <a:rPr lang="en-US" sz="6000" dirty="0"/>
              <a:t>... </a:t>
            </a:r>
            <a:r>
              <a:rPr lang="en-US" sz="6000" dirty="0" smtClean="0"/>
              <a:t>Elizabeth</a:t>
            </a:r>
            <a:r>
              <a:rPr lang="en-US" sz="6000" dirty="0"/>
              <a:t>.. alone... with...</a:t>
            </a:r>
          </a:p>
        </p:txBody>
      </p:sp>
    </p:spTree>
    <p:extLst>
      <p:ext uri="{BB962C8B-B14F-4D97-AF65-F5344CB8AC3E}">
        <p14:creationId xmlns:p14="http://schemas.microsoft.com/office/powerpoint/2010/main" val="403407622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8800" dirty="0" smtClean="0"/>
              <a:t>Elizabeth?</a:t>
            </a:r>
            <a:endParaRPr lang="en-US" sz="8800" dirty="0"/>
          </a:p>
        </p:txBody>
      </p:sp>
    </p:spTree>
    <p:extLst>
      <p:ext uri="{BB962C8B-B14F-4D97-AF65-F5344CB8AC3E}">
        <p14:creationId xmlns:p14="http://schemas.microsoft.com/office/powerpoint/2010/main" val="26186072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rmAutofit/>
          </a:bodyPr>
          <a:lstStyle/>
          <a:p>
            <a:pPr indent="0">
              <a:buNone/>
            </a:pPr>
            <a:r>
              <a:rPr lang="en-US" sz="7200" dirty="0"/>
              <a:t>Upstairs...</a:t>
            </a:r>
          </a:p>
        </p:txBody>
      </p:sp>
    </p:spTree>
    <p:extLst>
      <p:ext uri="{BB962C8B-B14F-4D97-AF65-F5344CB8AC3E}">
        <p14:creationId xmlns:p14="http://schemas.microsoft.com/office/powerpoint/2010/main" val="310533944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a:xfrm>
            <a:off x="1143000" y="2133600"/>
            <a:ext cx="7010400" cy="3352801"/>
          </a:xfrm>
        </p:spPr>
        <p:txBody>
          <a:bodyPr>
            <a:normAutofit/>
          </a:bodyPr>
          <a:lstStyle/>
          <a:p>
            <a:pPr indent="0">
              <a:buNone/>
            </a:pPr>
            <a:r>
              <a:rPr lang="en-US" sz="4000" dirty="0" smtClean="0"/>
              <a:t>ELIZABETH</a:t>
            </a:r>
            <a:r>
              <a:rPr lang="en-US" sz="4000" dirty="0"/>
              <a:t>!! </a:t>
            </a:r>
            <a:r>
              <a:rPr lang="en-US" sz="4000" dirty="0" smtClean="0"/>
              <a:t> </a:t>
            </a:r>
          </a:p>
          <a:p>
            <a:pPr indent="0">
              <a:buNone/>
            </a:pPr>
            <a:r>
              <a:rPr lang="en-US" sz="4000" dirty="0" smtClean="0"/>
              <a:t>Elizabeth</a:t>
            </a:r>
            <a:r>
              <a:rPr lang="en-US" sz="4000" dirty="0"/>
              <a:t>, I'm coming darling... I'm coming! I'm coming upstairs...</a:t>
            </a:r>
          </a:p>
        </p:txBody>
      </p:sp>
    </p:spTree>
    <p:extLst>
      <p:ext uri="{BB962C8B-B14F-4D97-AF65-F5344CB8AC3E}">
        <p14:creationId xmlns:p14="http://schemas.microsoft.com/office/powerpoint/2010/main" val="364832817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elizabeth</a:t>
            </a:r>
            <a:endParaRPr lang="en-US" dirty="0"/>
          </a:p>
        </p:txBody>
      </p:sp>
      <p:sp>
        <p:nvSpPr>
          <p:cNvPr id="3" name="Content Placeholder 2"/>
          <p:cNvSpPr>
            <a:spLocks noGrp="1"/>
          </p:cNvSpPr>
          <p:nvPr>
            <p:ph idx="1"/>
          </p:nvPr>
        </p:nvSpPr>
        <p:spPr/>
        <p:txBody>
          <a:bodyPr>
            <a:noAutofit/>
          </a:bodyPr>
          <a:lstStyle/>
          <a:p>
            <a:pPr indent="0">
              <a:buNone/>
            </a:pPr>
            <a:r>
              <a:rPr lang="en-US" sz="4400" dirty="0"/>
              <a:t>HENRY!!! VICTOR!! Help me... somebody help me!! Help </a:t>
            </a:r>
            <a:r>
              <a:rPr lang="en-US" sz="4400" dirty="0" smtClean="0"/>
              <a:t>MEEEEEEE</a:t>
            </a:r>
            <a:endParaRPr lang="en-US" sz="4400" dirty="0"/>
          </a:p>
        </p:txBody>
      </p:sp>
    </p:spTree>
    <p:extLst>
      <p:ext uri="{BB962C8B-B14F-4D97-AF65-F5344CB8AC3E}">
        <p14:creationId xmlns:p14="http://schemas.microsoft.com/office/powerpoint/2010/main" val="219541407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a:xfrm>
            <a:off x="1066800" y="2133600"/>
            <a:ext cx="7086600" cy="3581400"/>
          </a:xfrm>
        </p:spPr>
        <p:txBody>
          <a:bodyPr>
            <a:normAutofit/>
          </a:bodyPr>
          <a:lstStyle/>
          <a:p>
            <a:r>
              <a:rPr lang="en-US" sz="2800" dirty="0"/>
              <a:t>I'm coming darling, I'm coming... if you kill her I'll... </a:t>
            </a:r>
            <a:r>
              <a:rPr lang="en-US" sz="2800" dirty="0">
                <a:solidFill>
                  <a:srgbClr val="FF0000"/>
                </a:solidFill>
              </a:rPr>
              <a:t>(long pause) </a:t>
            </a:r>
            <a:r>
              <a:rPr lang="en-US" sz="2800" dirty="0" smtClean="0"/>
              <a:t>ELIZABETH</a:t>
            </a:r>
            <a:r>
              <a:rPr lang="en-US" sz="2800" dirty="0"/>
              <a:t>!!! </a:t>
            </a:r>
            <a:r>
              <a:rPr lang="en-US" sz="2800" dirty="0">
                <a:solidFill>
                  <a:srgbClr val="FF0000"/>
                </a:solidFill>
              </a:rPr>
              <a:t>(shock and horror... then tenderly)</a:t>
            </a:r>
            <a:r>
              <a:rPr lang="en-US" sz="2800" dirty="0"/>
              <a:t> </a:t>
            </a:r>
            <a:r>
              <a:rPr lang="en-US" sz="2800" dirty="0" smtClean="0"/>
              <a:t>Elizabeth</a:t>
            </a:r>
            <a:r>
              <a:rPr lang="en-US" sz="2800" dirty="0"/>
              <a:t>. </a:t>
            </a:r>
            <a:r>
              <a:rPr lang="en-US" sz="2800" dirty="0" smtClean="0"/>
              <a:t>Elizabeth</a:t>
            </a:r>
            <a:r>
              <a:rPr lang="en-US" sz="2800" dirty="0"/>
              <a:t>, oh my darling. </a:t>
            </a:r>
            <a:r>
              <a:rPr lang="en-US" sz="2800" dirty="0">
                <a:solidFill>
                  <a:srgbClr val="FF0000"/>
                </a:solidFill>
              </a:rPr>
              <a:t>(anguish) </a:t>
            </a:r>
            <a:r>
              <a:rPr lang="en-US" sz="2800" dirty="0"/>
              <a:t>my darling. Oh </a:t>
            </a:r>
            <a:r>
              <a:rPr lang="en-US" sz="2800" dirty="0" smtClean="0"/>
              <a:t>Elizabeth </a:t>
            </a:r>
            <a:r>
              <a:rPr lang="en-US" sz="2800" dirty="0"/>
              <a:t>no. No... Both you and Henry. Both dead</a:t>
            </a:r>
            <a:r>
              <a:rPr lang="en-US" sz="2800" dirty="0" smtClean="0"/>
              <a:t>. </a:t>
            </a:r>
            <a:endParaRPr lang="en-US" sz="2800" dirty="0"/>
          </a:p>
          <a:p>
            <a:endParaRPr lang="en-US" dirty="0"/>
          </a:p>
        </p:txBody>
      </p:sp>
    </p:spTree>
    <p:extLst>
      <p:ext uri="{BB962C8B-B14F-4D97-AF65-F5344CB8AC3E}">
        <p14:creationId xmlns:p14="http://schemas.microsoft.com/office/powerpoint/2010/main" val="358439574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monster</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sz="7200" dirty="0"/>
              <a:t>You too are alone, creator.</a:t>
            </a:r>
          </a:p>
          <a:p>
            <a:endParaRPr lang="en-US" dirty="0"/>
          </a:p>
        </p:txBody>
      </p:sp>
    </p:spTree>
    <p:extLst>
      <p:ext uri="{BB962C8B-B14F-4D97-AF65-F5344CB8AC3E}">
        <p14:creationId xmlns:p14="http://schemas.microsoft.com/office/powerpoint/2010/main" val="387167119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a:xfrm>
            <a:off x="1371600" y="2057400"/>
            <a:ext cx="6400800" cy="3200400"/>
          </a:xfrm>
        </p:spPr>
        <p:txBody>
          <a:bodyPr>
            <a:normAutofit fontScale="85000" lnSpcReduction="20000"/>
          </a:bodyPr>
          <a:lstStyle/>
          <a:p>
            <a:pPr indent="0">
              <a:buNone/>
            </a:pPr>
            <a:r>
              <a:rPr lang="en-US" dirty="0"/>
              <a:t> </a:t>
            </a:r>
            <a:r>
              <a:rPr lang="en-US" sz="2800" dirty="0"/>
              <a:t>Yes. Both of them were dead. All my dear ones gone from me now. And I'm alone. The wind howling outside my window is my only companion. All else is quiet as I sit by my window writing this document. I am dying of loneliness and fear</a:t>
            </a:r>
            <a:r>
              <a:rPr lang="en-US" sz="2800" dirty="0" smtClean="0"/>
              <a:t>.</a:t>
            </a:r>
          </a:p>
          <a:p>
            <a:pPr indent="0">
              <a:buNone/>
            </a:pPr>
            <a:r>
              <a:rPr lang="en-US" sz="2800" dirty="0" smtClean="0">
                <a:solidFill>
                  <a:srgbClr val="FF0000"/>
                </a:solidFill>
              </a:rPr>
              <a:t>Sound FX: Wind howling</a:t>
            </a:r>
          </a:p>
          <a:p>
            <a:pPr indent="0">
              <a:buNone/>
            </a:pPr>
            <a:endParaRPr lang="en-US" sz="2800" dirty="0"/>
          </a:p>
          <a:p>
            <a:endParaRPr lang="en-US" dirty="0"/>
          </a:p>
        </p:txBody>
      </p:sp>
    </p:spTree>
    <p:extLst>
      <p:ext uri="{BB962C8B-B14F-4D97-AF65-F5344CB8AC3E}">
        <p14:creationId xmlns:p14="http://schemas.microsoft.com/office/powerpoint/2010/main" val="169531085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a:xfrm>
            <a:off x="1371600" y="2057400"/>
            <a:ext cx="6400800" cy="3429001"/>
          </a:xfrm>
        </p:spPr>
        <p:txBody>
          <a:bodyPr>
            <a:normAutofit/>
          </a:bodyPr>
          <a:lstStyle/>
          <a:p>
            <a:pPr indent="0">
              <a:buNone/>
            </a:pPr>
            <a:r>
              <a:rPr lang="en-US" sz="2800" dirty="0"/>
              <a:t>Shunned by the world, hated by everyone, I know I am waiting for the monster's return. And he having eluded the world will return when I've suffered my full share of misery as he has suffered his.</a:t>
            </a:r>
          </a:p>
          <a:p>
            <a:endParaRPr lang="en-US" dirty="0"/>
          </a:p>
          <a:p>
            <a:endParaRPr lang="en-US" dirty="0"/>
          </a:p>
        </p:txBody>
      </p:sp>
    </p:spTree>
    <p:extLst>
      <p:ext uri="{BB962C8B-B14F-4D97-AF65-F5344CB8AC3E}">
        <p14:creationId xmlns:p14="http://schemas.microsoft.com/office/powerpoint/2010/main" val="3278377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a:xfrm>
            <a:off x="1371600" y="2057400"/>
            <a:ext cx="6400800" cy="3429001"/>
          </a:xfrm>
        </p:spPr>
        <p:txBody>
          <a:bodyPr>
            <a:noAutofit/>
          </a:bodyPr>
          <a:lstStyle/>
          <a:p>
            <a:pPr indent="0">
              <a:buNone/>
            </a:pPr>
            <a:r>
              <a:rPr lang="en-US" sz="3600" dirty="0"/>
              <a:t>It's not that, Henry. But I thought you'd entertain Elizabeth for me, while the professor and I were at work.</a:t>
            </a:r>
          </a:p>
        </p:txBody>
      </p:sp>
    </p:spTree>
    <p:extLst>
      <p:ext uri="{BB962C8B-B14F-4D97-AF65-F5344CB8AC3E}">
        <p14:creationId xmlns:p14="http://schemas.microsoft.com/office/powerpoint/2010/main" val="139629858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announcer</a:t>
            </a:r>
            <a:endParaRPr lang="en-US" dirty="0"/>
          </a:p>
        </p:txBody>
      </p:sp>
      <p:sp>
        <p:nvSpPr>
          <p:cNvPr id="3" name="Content Placeholder 2"/>
          <p:cNvSpPr>
            <a:spLocks noGrp="1"/>
          </p:cNvSpPr>
          <p:nvPr>
            <p:ph idx="1"/>
          </p:nvPr>
        </p:nvSpPr>
        <p:spPr>
          <a:xfrm>
            <a:off x="1371600" y="2057400"/>
            <a:ext cx="6400800" cy="3429001"/>
          </a:xfrm>
        </p:spPr>
        <p:txBody>
          <a:bodyPr>
            <a:normAutofit/>
          </a:bodyPr>
          <a:lstStyle/>
          <a:p>
            <a:pPr indent="0">
              <a:buNone/>
            </a:pPr>
            <a:r>
              <a:rPr lang="en-US" sz="4400" dirty="0"/>
              <a:t>From the time worn pages of the past we have brought you this story: Frankenstein.</a:t>
            </a:r>
          </a:p>
          <a:p>
            <a:endParaRPr lang="en-US" dirty="0"/>
          </a:p>
        </p:txBody>
      </p:sp>
    </p:spTree>
    <p:extLst>
      <p:ext uri="{BB962C8B-B14F-4D97-AF65-F5344CB8AC3E}">
        <p14:creationId xmlns:p14="http://schemas.microsoft.com/office/powerpoint/2010/main" val="331949332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t>The End</a:t>
            </a:r>
            <a:endParaRPr lang="en-US" sz="96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7134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a:xfrm>
            <a:off x="990600" y="1981200"/>
            <a:ext cx="7239000" cy="3505201"/>
          </a:xfrm>
        </p:spPr>
        <p:txBody>
          <a:bodyPr>
            <a:noAutofit/>
          </a:bodyPr>
          <a:lstStyle/>
          <a:p>
            <a:pPr indent="0">
              <a:buNone/>
            </a:pPr>
            <a:r>
              <a:rPr lang="en-US" sz="3200" dirty="0"/>
              <a:t>Entertaining Elizabeth will be a delightful favor, old boy. You know, I think you trust me too much with her. Have you ever met Victor's </a:t>
            </a:r>
            <a:r>
              <a:rPr lang="en-US" sz="3200" dirty="0" smtClean="0"/>
              <a:t>fiancé?, </a:t>
            </a:r>
            <a:r>
              <a:rPr lang="en-US" sz="3200" dirty="0"/>
              <a:t>professor Waldman? She's one of the most charming...</a:t>
            </a:r>
          </a:p>
        </p:txBody>
      </p:sp>
    </p:spTree>
    <p:extLst>
      <p:ext uri="{BB962C8B-B14F-4D97-AF65-F5344CB8AC3E}">
        <p14:creationId xmlns:p14="http://schemas.microsoft.com/office/powerpoint/2010/main" val="3494618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announcer</a:t>
            </a:r>
            <a:endParaRPr lang="en-US" dirty="0"/>
          </a:p>
        </p:txBody>
      </p:sp>
      <p:sp>
        <p:nvSpPr>
          <p:cNvPr id="3" name="Content Placeholder 2"/>
          <p:cNvSpPr>
            <a:spLocks noGrp="1"/>
          </p:cNvSpPr>
          <p:nvPr>
            <p:ph idx="1"/>
          </p:nvPr>
        </p:nvSpPr>
        <p:spPr>
          <a:xfrm>
            <a:off x="990600" y="1981200"/>
            <a:ext cx="7391400" cy="3505201"/>
          </a:xfrm>
        </p:spPr>
        <p:txBody>
          <a:bodyPr>
            <a:noAutofit/>
          </a:bodyPr>
          <a:lstStyle/>
          <a:p>
            <a:pPr indent="0">
              <a:buNone/>
            </a:pPr>
            <a:r>
              <a:rPr lang="en-US" sz="2400" dirty="0"/>
              <a:t>Yes, Elizabeth was one of the most charming, beautiful women </a:t>
            </a:r>
            <a:r>
              <a:rPr lang="en-US" sz="2400" dirty="0" smtClean="0"/>
              <a:t>Victor had</a:t>
            </a:r>
            <a:r>
              <a:rPr lang="en-US" sz="2400" dirty="0" smtClean="0"/>
              <a:t> </a:t>
            </a:r>
            <a:r>
              <a:rPr lang="en-US" sz="2400" dirty="0"/>
              <a:t>ever known, </a:t>
            </a:r>
            <a:r>
              <a:rPr lang="en-US" sz="2400" dirty="0" smtClean="0"/>
              <a:t>he </a:t>
            </a:r>
            <a:r>
              <a:rPr lang="en-US" sz="2400" dirty="0"/>
              <a:t>had been in love with her from childhood. But even </a:t>
            </a:r>
            <a:r>
              <a:rPr lang="en-US" sz="2400" dirty="0" smtClean="0"/>
              <a:t>his</a:t>
            </a:r>
            <a:r>
              <a:rPr lang="en-US" sz="2400" dirty="0" smtClean="0"/>
              <a:t> </a:t>
            </a:r>
            <a:r>
              <a:rPr lang="en-US" sz="2400" dirty="0"/>
              <a:t>love for Elizabeth couldn't dim </a:t>
            </a:r>
            <a:r>
              <a:rPr lang="en-US" sz="2400" dirty="0" smtClean="0"/>
              <a:t>his</a:t>
            </a:r>
            <a:r>
              <a:rPr lang="en-US" sz="2400" dirty="0" smtClean="0"/>
              <a:t> </a:t>
            </a:r>
            <a:r>
              <a:rPr lang="en-US" sz="2400" dirty="0"/>
              <a:t>passionate zeal for the work </a:t>
            </a:r>
            <a:r>
              <a:rPr lang="en-US" sz="2400" dirty="0" smtClean="0"/>
              <a:t>he </a:t>
            </a:r>
            <a:r>
              <a:rPr lang="en-US" sz="2400" dirty="0"/>
              <a:t>was doing. It was eight o'clock that evening. Henry, Elizabeth and </a:t>
            </a:r>
            <a:r>
              <a:rPr lang="en-US" sz="2400" dirty="0" smtClean="0"/>
              <a:t>Victor </a:t>
            </a:r>
            <a:r>
              <a:rPr lang="en-US" sz="2400" dirty="0"/>
              <a:t>were seated in the </a:t>
            </a:r>
            <a:r>
              <a:rPr lang="en-US" sz="2400" dirty="0" smtClean="0"/>
              <a:t>parlor, </a:t>
            </a:r>
            <a:r>
              <a:rPr lang="en-US" sz="2400" dirty="0"/>
              <a:t>Elizabeth was saying... </a:t>
            </a:r>
          </a:p>
        </p:txBody>
      </p:sp>
    </p:spTree>
    <p:extLst>
      <p:ext uri="{BB962C8B-B14F-4D97-AF65-F5344CB8AC3E}">
        <p14:creationId xmlns:p14="http://schemas.microsoft.com/office/powerpoint/2010/main" val="3902933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Elizabeth</a:t>
            </a:r>
            <a:endParaRPr lang="en-US" dirty="0"/>
          </a:p>
        </p:txBody>
      </p:sp>
      <p:sp>
        <p:nvSpPr>
          <p:cNvPr id="3" name="Content Placeholder 2"/>
          <p:cNvSpPr>
            <a:spLocks noGrp="1"/>
          </p:cNvSpPr>
          <p:nvPr>
            <p:ph idx="1"/>
          </p:nvPr>
        </p:nvSpPr>
        <p:spPr/>
        <p:txBody>
          <a:bodyPr/>
          <a:lstStyle/>
          <a:p>
            <a:pPr indent="0">
              <a:buNone/>
            </a:pPr>
            <a:r>
              <a:rPr lang="en-US" sz="4000" dirty="0"/>
              <a:t>I'll be so glad, Victor darling, when all this is over. If you only knew how tired you look.</a:t>
            </a:r>
          </a:p>
          <a:p>
            <a:endParaRPr lang="en-US" dirty="0"/>
          </a:p>
          <a:p>
            <a:endParaRPr lang="en-US" dirty="0"/>
          </a:p>
        </p:txBody>
      </p:sp>
    </p:spTree>
    <p:extLst>
      <p:ext uri="{BB962C8B-B14F-4D97-AF65-F5344CB8AC3E}">
        <p14:creationId xmlns:p14="http://schemas.microsoft.com/office/powerpoint/2010/main" val="3900609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a:xfrm>
            <a:off x="914400" y="1981200"/>
            <a:ext cx="7391400" cy="3505201"/>
          </a:xfrm>
        </p:spPr>
        <p:txBody>
          <a:bodyPr>
            <a:noAutofit/>
          </a:bodyPr>
          <a:lstStyle/>
          <a:p>
            <a:pPr indent="0">
              <a:buNone/>
            </a:pPr>
            <a:r>
              <a:rPr lang="en-US" sz="3200" dirty="0" smtClean="0"/>
              <a:t>The </a:t>
            </a:r>
            <a:r>
              <a:rPr lang="en-US" sz="3200" dirty="0"/>
              <a:t>minute my work is done, successfully or unsuccessfully, I promise you Elizabeth - we'll be married and off to Switzerland before Henry has time to lock up this place</a:t>
            </a:r>
            <a:r>
              <a:rPr lang="en-US" sz="3200" dirty="0" smtClean="0"/>
              <a:t>.</a:t>
            </a:r>
            <a:endParaRPr lang="en-US" sz="3200" dirty="0"/>
          </a:p>
        </p:txBody>
      </p:sp>
    </p:spTree>
    <p:extLst>
      <p:ext uri="{BB962C8B-B14F-4D97-AF65-F5344CB8AC3E}">
        <p14:creationId xmlns:p14="http://schemas.microsoft.com/office/powerpoint/2010/main" val="1663339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Autofit/>
          </a:bodyPr>
          <a:lstStyle/>
          <a:p>
            <a:pPr indent="0">
              <a:buNone/>
            </a:pPr>
            <a:r>
              <a:rPr lang="en-US" sz="4400" dirty="0"/>
              <a:t>But first we find out about the secret in the basement.</a:t>
            </a:r>
          </a:p>
        </p:txBody>
      </p:sp>
    </p:spTree>
    <p:extLst>
      <p:ext uri="{BB962C8B-B14F-4D97-AF65-F5344CB8AC3E}">
        <p14:creationId xmlns:p14="http://schemas.microsoft.com/office/powerpoint/2010/main" val="2226346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elizabeth</a:t>
            </a:r>
            <a:endParaRPr lang="en-US" dirty="0"/>
          </a:p>
        </p:txBody>
      </p:sp>
      <p:sp>
        <p:nvSpPr>
          <p:cNvPr id="3" name="Content Placeholder 2"/>
          <p:cNvSpPr>
            <a:spLocks noGrp="1"/>
          </p:cNvSpPr>
          <p:nvPr>
            <p:ph idx="1"/>
          </p:nvPr>
        </p:nvSpPr>
        <p:spPr/>
        <p:txBody>
          <a:bodyPr>
            <a:normAutofit/>
          </a:bodyPr>
          <a:lstStyle/>
          <a:p>
            <a:pPr indent="0">
              <a:buNone/>
            </a:pPr>
            <a:r>
              <a:rPr lang="en-US" sz="4400" dirty="0"/>
              <a:t>Henry's being eaten up by curiosity.</a:t>
            </a:r>
          </a:p>
        </p:txBody>
      </p:sp>
    </p:spTree>
    <p:extLst>
      <p:ext uri="{BB962C8B-B14F-4D97-AF65-F5344CB8AC3E}">
        <p14:creationId xmlns:p14="http://schemas.microsoft.com/office/powerpoint/2010/main" val="2940188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announcer</a:t>
            </a:r>
            <a:endParaRPr lang="en-US" dirty="0"/>
          </a:p>
        </p:txBody>
      </p:sp>
      <p:sp>
        <p:nvSpPr>
          <p:cNvPr id="3" name="Content Placeholder 2"/>
          <p:cNvSpPr>
            <a:spLocks noGrp="1"/>
          </p:cNvSpPr>
          <p:nvPr>
            <p:ph idx="1"/>
          </p:nvPr>
        </p:nvSpPr>
        <p:spPr/>
        <p:txBody>
          <a:bodyPr>
            <a:normAutofit lnSpcReduction="10000"/>
          </a:bodyPr>
          <a:lstStyle/>
          <a:p>
            <a:pPr indent="0">
              <a:buNone/>
            </a:pPr>
            <a:r>
              <a:rPr lang="en-US" sz="3600" dirty="0"/>
              <a:t>Out of the past, phantoms of a world gone by speak again the immortal tale : Frankenstein</a:t>
            </a:r>
            <a:r>
              <a:rPr lang="en-US" sz="3600" dirty="0" smtClean="0"/>
              <a:t>.</a:t>
            </a:r>
          </a:p>
          <a:p>
            <a:pPr indent="0">
              <a:buNone/>
            </a:pPr>
            <a:r>
              <a:rPr lang="en-US" sz="2200" dirty="0" smtClean="0">
                <a:solidFill>
                  <a:srgbClr val="FF0000"/>
                </a:solidFill>
              </a:rPr>
              <a:t>Sound FX: Wind</a:t>
            </a:r>
            <a:endParaRPr lang="en-US" sz="2200" dirty="0">
              <a:solidFill>
                <a:srgbClr val="FF0000"/>
              </a:solidFill>
            </a:endParaRPr>
          </a:p>
        </p:txBody>
      </p:sp>
    </p:spTree>
    <p:extLst>
      <p:ext uri="{BB962C8B-B14F-4D97-AF65-F5344CB8AC3E}">
        <p14:creationId xmlns:p14="http://schemas.microsoft.com/office/powerpoint/2010/main" val="24149411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4000" dirty="0"/>
              <a:t>Well, you'll both know soon. I wonder where professor Waldman is. He's late.</a:t>
            </a:r>
          </a:p>
        </p:txBody>
      </p:sp>
    </p:spTree>
    <p:extLst>
      <p:ext uri="{BB962C8B-B14F-4D97-AF65-F5344CB8AC3E}">
        <p14:creationId xmlns:p14="http://schemas.microsoft.com/office/powerpoint/2010/main" val="2137935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elizabeth</a:t>
            </a:r>
            <a:endParaRPr lang="en-US" dirty="0"/>
          </a:p>
        </p:txBody>
      </p:sp>
      <p:sp>
        <p:nvSpPr>
          <p:cNvPr id="3" name="Content Placeholder 2"/>
          <p:cNvSpPr>
            <a:spLocks noGrp="1"/>
          </p:cNvSpPr>
          <p:nvPr>
            <p:ph idx="1"/>
          </p:nvPr>
        </p:nvSpPr>
        <p:spPr/>
        <p:txBody>
          <a:bodyPr>
            <a:normAutofit/>
          </a:bodyPr>
          <a:lstStyle/>
          <a:p>
            <a:pPr indent="0">
              <a:buNone/>
            </a:pPr>
            <a:r>
              <a:rPr lang="en-US" sz="4000" dirty="0" smtClean="0"/>
              <a:t>He'll </a:t>
            </a:r>
            <a:r>
              <a:rPr lang="en-US" sz="4000" dirty="0"/>
              <a:t>be here soon, Victor. Stop pacing the </a:t>
            </a:r>
            <a:r>
              <a:rPr lang="en-US" sz="4000" dirty="0" smtClean="0"/>
              <a:t>floor </a:t>
            </a:r>
            <a:r>
              <a:rPr lang="en-US" sz="4000" dirty="0"/>
              <a:t>sweetheart.</a:t>
            </a:r>
          </a:p>
          <a:p>
            <a:endParaRPr lang="en-US" dirty="0"/>
          </a:p>
          <a:p>
            <a:endParaRPr lang="en-US" dirty="0"/>
          </a:p>
        </p:txBody>
      </p:sp>
    </p:spTree>
    <p:extLst>
      <p:ext uri="{BB962C8B-B14F-4D97-AF65-F5344CB8AC3E}">
        <p14:creationId xmlns:p14="http://schemas.microsoft.com/office/powerpoint/2010/main" val="2311805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a:xfrm>
            <a:off x="1371600" y="2209800"/>
            <a:ext cx="6400800" cy="3276601"/>
          </a:xfrm>
        </p:spPr>
        <p:txBody>
          <a:bodyPr>
            <a:normAutofit fontScale="92500" lnSpcReduction="10000"/>
          </a:bodyPr>
          <a:lstStyle/>
          <a:p>
            <a:pPr indent="0">
              <a:buNone/>
            </a:pPr>
            <a:r>
              <a:rPr lang="en-US" sz="4000" dirty="0"/>
              <a:t>I think I'll start my work downstairs. </a:t>
            </a:r>
            <a:r>
              <a:rPr lang="en-US" sz="4000" dirty="0" smtClean="0"/>
              <a:t>Send </a:t>
            </a:r>
            <a:r>
              <a:rPr lang="en-US" sz="4000" dirty="0"/>
              <a:t>the professor down when he arrives, will you darling?</a:t>
            </a:r>
          </a:p>
          <a:p>
            <a:endParaRPr lang="en-US" dirty="0"/>
          </a:p>
          <a:p>
            <a:endParaRPr lang="en-US" dirty="0"/>
          </a:p>
        </p:txBody>
      </p:sp>
    </p:spTree>
    <p:extLst>
      <p:ext uri="{BB962C8B-B14F-4D97-AF65-F5344CB8AC3E}">
        <p14:creationId xmlns:p14="http://schemas.microsoft.com/office/powerpoint/2010/main" val="247311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elizabeth</a:t>
            </a:r>
            <a:endParaRPr lang="en-US" dirty="0"/>
          </a:p>
        </p:txBody>
      </p:sp>
      <p:sp>
        <p:nvSpPr>
          <p:cNvPr id="3" name="Content Placeholder 2"/>
          <p:cNvSpPr>
            <a:spLocks noGrp="1"/>
          </p:cNvSpPr>
          <p:nvPr>
            <p:ph idx="1"/>
          </p:nvPr>
        </p:nvSpPr>
        <p:spPr>
          <a:xfrm>
            <a:off x="1371600" y="2133600"/>
            <a:ext cx="6400800" cy="3352801"/>
          </a:xfrm>
        </p:spPr>
        <p:txBody>
          <a:bodyPr>
            <a:noAutofit/>
          </a:bodyPr>
          <a:lstStyle/>
          <a:p>
            <a:pPr indent="0">
              <a:buNone/>
            </a:pPr>
            <a:r>
              <a:rPr lang="en-US" sz="4000" dirty="0"/>
              <a:t>We'll come down ourselves and take a look around, or will I turn into a pillar of salt for peeking?</a:t>
            </a:r>
          </a:p>
        </p:txBody>
      </p:sp>
    </p:spTree>
    <p:extLst>
      <p:ext uri="{BB962C8B-B14F-4D97-AF65-F5344CB8AC3E}">
        <p14:creationId xmlns:p14="http://schemas.microsoft.com/office/powerpoint/2010/main" val="1655910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fontScale="92500"/>
          </a:bodyPr>
          <a:lstStyle/>
          <a:p>
            <a:pPr indent="0">
              <a:buNone/>
            </a:pPr>
            <a:r>
              <a:rPr lang="en-US" sz="4000" dirty="0"/>
              <a:t>Nobody ever turned into a pillar of salt for peeking </a:t>
            </a:r>
            <a:r>
              <a:rPr lang="en-US" sz="4000" dirty="0" smtClean="0"/>
              <a:t>Elizabeth</a:t>
            </a:r>
            <a:r>
              <a:rPr lang="en-US" sz="4000" dirty="0"/>
              <a:t>, it was for looking back.</a:t>
            </a:r>
          </a:p>
          <a:p>
            <a:endParaRPr lang="en-US" dirty="0"/>
          </a:p>
          <a:p>
            <a:endParaRPr lang="en-US" dirty="0"/>
          </a:p>
        </p:txBody>
      </p:sp>
    </p:spTree>
    <p:extLst>
      <p:ext uri="{BB962C8B-B14F-4D97-AF65-F5344CB8AC3E}">
        <p14:creationId xmlns:p14="http://schemas.microsoft.com/office/powerpoint/2010/main" val="1963220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a:xfrm>
            <a:off x="1066800" y="2133600"/>
            <a:ext cx="7162800" cy="3352801"/>
          </a:xfrm>
        </p:spPr>
        <p:txBody>
          <a:bodyPr>
            <a:noAutofit/>
          </a:bodyPr>
          <a:lstStyle/>
          <a:p>
            <a:pPr indent="0">
              <a:buNone/>
            </a:pPr>
            <a:r>
              <a:rPr lang="en-US" sz="3600" dirty="0"/>
              <a:t>Oh, nothing like a good practical working knowledge of the bible for scientific experiments... starts the night off right...</a:t>
            </a:r>
          </a:p>
        </p:txBody>
      </p:sp>
    </p:spTree>
    <p:extLst>
      <p:ext uri="{BB962C8B-B14F-4D97-AF65-F5344CB8AC3E}">
        <p14:creationId xmlns:p14="http://schemas.microsoft.com/office/powerpoint/2010/main" val="247754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a:xfrm>
            <a:off x="914400" y="2133600"/>
            <a:ext cx="7315200" cy="3581400"/>
          </a:xfrm>
        </p:spPr>
        <p:txBody>
          <a:bodyPr>
            <a:noAutofit/>
          </a:bodyPr>
          <a:lstStyle/>
          <a:p>
            <a:pPr indent="0">
              <a:buNone/>
            </a:pPr>
            <a:r>
              <a:rPr lang="en-US" sz="2000" dirty="0" smtClean="0"/>
              <a:t>Yes, I thought jokingly of that paragraph from the bible then, "and she was turned into a pillar of salt" . But what about a man who looks back? There is no ready reference for him, or for me. I went downstairs to my laboratory at a little past eight... opened the door and started to tinker around to pass the time more quickly . My every sense was alive... taught... waiting... of the sense of what was to come.</a:t>
            </a:r>
          </a:p>
          <a:p>
            <a:pPr indent="0">
              <a:buNone/>
            </a:pPr>
            <a:r>
              <a:rPr lang="en-US" sz="2000" dirty="0" smtClean="0">
                <a:solidFill>
                  <a:srgbClr val="FF0000"/>
                </a:solidFill>
              </a:rPr>
              <a:t>Sound FX: Knocking at the door</a:t>
            </a:r>
            <a:endParaRPr lang="en-US" sz="2000" dirty="0">
              <a:solidFill>
                <a:srgbClr val="FF0000"/>
              </a:solidFill>
            </a:endParaRPr>
          </a:p>
        </p:txBody>
      </p:sp>
    </p:spTree>
    <p:extLst>
      <p:ext uri="{BB962C8B-B14F-4D97-AF65-F5344CB8AC3E}">
        <p14:creationId xmlns:p14="http://schemas.microsoft.com/office/powerpoint/2010/main" val="2377272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announcer</a:t>
            </a:r>
            <a:endParaRPr lang="en-US" dirty="0"/>
          </a:p>
        </p:txBody>
      </p:sp>
      <p:sp>
        <p:nvSpPr>
          <p:cNvPr id="3" name="Content Placeholder 2"/>
          <p:cNvSpPr>
            <a:spLocks noGrp="1"/>
          </p:cNvSpPr>
          <p:nvPr>
            <p:ph idx="1"/>
          </p:nvPr>
        </p:nvSpPr>
        <p:spPr/>
        <p:txBody>
          <a:bodyPr>
            <a:normAutofit/>
          </a:bodyPr>
          <a:lstStyle/>
          <a:p>
            <a:pPr indent="0">
              <a:buNone/>
            </a:pPr>
            <a:r>
              <a:rPr lang="en-US" sz="3200" dirty="0" smtClean="0"/>
              <a:t>Victor</a:t>
            </a:r>
            <a:r>
              <a:rPr lang="en-US" sz="3200" dirty="0" smtClean="0"/>
              <a:t> </a:t>
            </a:r>
            <a:r>
              <a:rPr lang="en-US" sz="3200" dirty="0"/>
              <a:t>heard a knock on the side door which led </a:t>
            </a:r>
            <a:r>
              <a:rPr lang="en-US" sz="3200" dirty="0" smtClean="0"/>
              <a:t>him</a:t>
            </a:r>
            <a:r>
              <a:rPr lang="en-US" sz="3200" dirty="0" smtClean="0"/>
              <a:t> </a:t>
            </a:r>
            <a:r>
              <a:rPr lang="en-US" sz="3200" dirty="0"/>
              <a:t>from </a:t>
            </a:r>
            <a:r>
              <a:rPr lang="en-US" sz="3200" dirty="0" smtClean="0"/>
              <a:t>his</a:t>
            </a:r>
            <a:r>
              <a:rPr lang="en-US" sz="3200" dirty="0" smtClean="0"/>
              <a:t> </a:t>
            </a:r>
            <a:r>
              <a:rPr lang="en-US" sz="3200" dirty="0"/>
              <a:t>laboratory directly to the forest which bordered Manchester. </a:t>
            </a:r>
            <a:r>
              <a:rPr lang="en-US" sz="3200" dirty="0" smtClean="0"/>
              <a:t>Victor </a:t>
            </a:r>
            <a:r>
              <a:rPr lang="en-US" sz="3200" dirty="0"/>
              <a:t>looked out and...</a:t>
            </a:r>
          </a:p>
        </p:txBody>
      </p:sp>
    </p:spTree>
    <p:extLst>
      <p:ext uri="{BB962C8B-B14F-4D97-AF65-F5344CB8AC3E}">
        <p14:creationId xmlns:p14="http://schemas.microsoft.com/office/powerpoint/2010/main" val="1862775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rmAutofit/>
          </a:bodyPr>
          <a:lstStyle/>
          <a:p>
            <a:pPr indent="0">
              <a:buNone/>
            </a:pPr>
            <a:r>
              <a:rPr lang="en-US" sz="4400" dirty="0"/>
              <a:t>Good evening </a:t>
            </a:r>
            <a:r>
              <a:rPr lang="en-US" sz="4400" dirty="0" smtClean="0"/>
              <a:t>Victor.</a:t>
            </a:r>
            <a:endParaRPr lang="en-US" sz="4400" dirty="0"/>
          </a:p>
        </p:txBody>
      </p:sp>
    </p:spTree>
    <p:extLst>
      <p:ext uri="{BB962C8B-B14F-4D97-AF65-F5344CB8AC3E}">
        <p14:creationId xmlns:p14="http://schemas.microsoft.com/office/powerpoint/2010/main" val="3658622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Autofit/>
          </a:bodyPr>
          <a:lstStyle/>
          <a:p>
            <a:pPr indent="0">
              <a:buNone/>
            </a:pPr>
            <a:r>
              <a:rPr lang="en-US" sz="4400" dirty="0"/>
              <a:t>Oh, did Elizabeth tell you to come down this way professor?</a:t>
            </a:r>
          </a:p>
        </p:txBody>
      </p:sp>
    </p:spTree>
    <p:extLst>
      <p:ext uri="{BB962C8B-B14F-4D97-AF65-F5344CB8AC3E}">
        <p14:creationId xmlns:p14="http://schemas.microsoft.com/office/powerpoint/2010/main" val="1579753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762000"/>
          </a:xfrm>
        </p:spPr>
        <p:txBody>
          <a:bodyPr/>
          <a:lstStyle/>
          <a:p>
            <a:r>
              <a:rPr lang="en-US" dirty="0" smtClean="0"/>
              <a:t>victor</a:t>
            </a:r>
            <a:endParaRPr lang="en-US" dirty="0"/>
          </a:p>
        </p:txBody>
      </p:sp>
      <p:sp>
        <p:nvSpPr>
          <p:cNvPr id="3" name="Content Placeholder 2"/>
          <p:cNvSpPr>
            <a:spLocks noGrp="1"/>
          </p:cNvSpPr>
          <p:nvPr>
            <p:ph idx="1"/>
          </p:nvPr>
        </p:nvSpPr>
        <p:spPr>
          <a:xfrm>
            <a:off x="914400" y="1676400"/>
            <a:ext cx="7239000" cy="3810001"/>
          </a:xfrm>
        </p:spPr>
        <p:txBody>
          <a:bodyPr>
            <a:noAutofit/>
          </a:bodyPr>
          <a:lstStyle/>
          <a:p>
            <a:pPr indent="0">
              <a:buNone/>
            </a:pPr>
            <a:r>
              <a:rPr lang="en-US" sz="2800" dirty="0">
                <a:latin typeface="+mj-lt"/>
              </a:rPr>
              <a:t>The wind howling outside my lonely home is my only companion. All else is quiet here as I sit by my window in the parlor writing this document for the scientific world. Be warned you doctors and scientists who come after me; be warned that man must not experiment with the secrets of life</a:t>
            </a:r>
            <a:r>
              <a:rPr lang="en-US" sz="2800" dirty="0" smtClean="0">
                <a:latin typeface="+mj-lt"/>
              </a:rPr>
              <a:t>.</a:t>
            </a:r>
            <a:endParaRPr lang="en-US" sz="2800" dirty="0">
              <a:latin typeface="+mj-lt"/>
            </a:endParaRPr>
          </a:p>
        </p:txBody>
      </p:sp>
    </p:spTree>
    <p:extLst>
      <p:ext uri="{BB962C8B-B14F-4D97-AF65-F5344CB8AC3E}">
        <p14:creationId xmlns:p14="http://schemas.microsoft.com/office/powerpoint/2010/main" val="30308485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rmAutofit fontScale="92500" lnSpcReduction="20000"/>
          </a:bodyPr>
          <a:lstStyle/>
          <a:p>
            <a:pPr indent="0">
              <a:buNone/>
            </a:pPr>
            <a:r>
              <a:rPr lang="en-US" sz="4400" dirty="0"/>
              <a:t>No, I found the entrance to your laboratory quite by myself</a:t>
            </a:r>
            <a:r>
              <a:rPr lang="en-US" sz="4400" dirty="0" smtClean="0"/>
              <a:t>.</a:t>
            </a:r>
          </a:p>
          <a:p>
            <a:pPr indent="0">
              <a:buNone/>
            </a:pPr>
            <a:r>
              <a:rPr lang="en-US" sz="2400" dirty="0" smtClean="0">
                <a:solidFill>
                  <a:srgbClr val="FF0000"/>
                </a:solidFill>
              </a:rPr>
              <a:t>Sound FX: Door closes</a:t>
            </a:r>
            <a:endParaRPr lang="en-US" sz="2400" dirty="0">
              <a:solidFill>
                <a:srgbClr val="FF0000"/>
              </a:solidFill>
            </a:endParaRPr>
          </a:p>
          <a:p>
            <a:endParaRPr lang="en-US" dirty="0"/>
          </a:p>
        </p:txBody>
      </p:sp>
    </p:spTree>
    <p:extLst>
      <p:ext uri="{BB962C8B-B14F-4D97-AF65-F5344CB8AC3E}">
        <p14:creationId xmlns:p14="http://schemas.microsoft.com/office/powerpoint/2010/main" val="571256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lstStyle/>
          <a:p>
            <a:pPr indent="0">
              <a:buNone/>
            </a:pPr>
            <a:r>
              <a:rPr lang="en-US" sz="4400" dirty="0"/>
              <a:t>May I help you with your coat sir? </a:t>
            </a:r>
          </a:p>
          <a:p>
            <a:endParaRPr lang="en-US" dirty="0"/>
          </a:p>
        </p:txBody>
      </p:sp>
    </p:spTree>
    <p:extLst>
      <p:ext uri="{BB962C8B-B14F-4D97-AF65-F5344CB8AC3E}">
        <p14:creationId xmlns:p14="http://schemas.microsoft.com/office/powerpoint/2010/main" val="525722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sz="3600" dirty="0"/>
              <a:t>No, no </a:t>
            </a:r>
            <a:r>
              <a:rPr lang="en-US" sz="3600" dirty="0" err="1"/>
              <a:t>no</a:t>
            </a:r>
            <a:r>
              <a:rPr lang="en-US" sz="3600" dirty="0"/>
              <a:t>.. you proceed with your work, nothing like trivialities to annoy a scientist at work.... Ah... there we are.</a:t>
            </a:r>
          </a:p>
          <a:p>
            <a:endParaRPr lang="en-US" dirty="0"/>
          </a:p>
        </p:txBody>
      </p:sp>
    </p:spTree>
    <p:extLst>
      <p:ext uri="{BB962C8B-B14F-4D97-AF65-F5344CB8AC3E}">
        <p14:creationId xmlns:p14="http://schemas.microsoft.com/office/powerpoint/2010/main" val="2509110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4000" dirty="0"/>
              <a:t>Follow me, professor in the back room and you'll see for yourself what this is all about.</a:t>
            </a:r>
          </a:p>
        </p:txBody>
      </p:sp>
    </p:spTree>
    <p:extLst>
      <p:ext uri="{BB962C8B-B14F-4D97-AF65-F5344CB8AC3E}">
        <p14:creationId xmlns:p14="http://schemas.microsoft.com/office/powerpoint/2010/main" val="1041025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sz="3600" dirty="0"/>
              <a:t>Well I feel that I'm in for a most exhilarating evening, I wish I had more students fashioned in your mold Victor.</a:t>
            </a:r>
          </a:p>
          <a:p>
            <a:endParaRPr lang="en-US" dirty="0"/>
          </a:p>
          <a:p>
            <a:endParaRPr lang="en-US" dirty="0"/>
          </a:p>
        </p:txBody>
      </p:sp>
    </p:spTree>
    <p:extLst>
      <p:ext uri="{BB962C8B-B14F-4D97-AF65-F5344CB8AC3E}">
        <p14:creationId xmlns:p14="http://schemas.microsoft.com/office/powerpoint/2010/main" val="35008518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4400" dirty="0"/>
              <a:t>Well professor, here is my...</a:t>
            </a:r>
          </a:p>
        </p:txBody>
      </p:sp>
    </p:spTree>
    <p:extLst>
      <p:ext uri="{BB962C8B-B14F-4D97-AF65-F5344CB8AC3E}">
        <p14:creationId xmlns:p14="http://schemas.microsoft.com/office/powerpoint/2010/main" val="2030855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rmAutofit lnSpcReduction="10000"/>
          </a:bodyPr>
          <a:lstStyle/>
          <a:p>
            <a:pPr indent="0">
              <a:buNone/>
            </a:pPr>
            <a:r>
              <a:rPr lang="en-US" dirty="0" smtClean="0"/>
              <a:t> </a:t>
            </a:r>
            <a:r>
              <a:rPr lang="en-US" sz="4400" dirty="0"/>
              <a:t>Why... what's this? A full sized replica of a man</a:t>
            </a:r>
            <a:r>
              <a:rPr lang="en-US" sz="4400" dirty="0" smtClean="0"/>
              <a:t>.</a:t>
            </a:r>
          </a:p>
          <a:p>
            <a:pPr indent="0">
              <a:buNone/>
            </a:pPr>
            <a:r>
              <a:rPr lang="en-US" sz="2800" dirty="0" smtClean="0">
                <a:solidFill>
                  <a:srgbClr val="FF0000"/>
                </a:solidFill>
              </a:rPr>
              <a:t>Gasps</a:t>
            </a:r>
            <a:r>
              <a:rPr lang="en-US" sz="4400" dirty="0" smtClean="0"/>
              <a:t> </a:t>
            </a:r>
            <a:endParaRPr lang="en-US" sz="4400" dirty="0"/>
          </a:p>
          <a:p>
            <a:endParaRPr lang="en-US" dirty="0"/>
          </a:p>
          <a:p>
            <a:endParaRPr lang="en-US" dirty="0"/>
          </a:p>
        </p:txBody>
      </p:sp>
    </p:spTree>
    <p:extLst>
      <p:ext uri="{BB962C8B-B14F-4D97-AF65-F5344CB8AC3E}">
        <p14:creationId xmlns:p14="http://schemas.microsoft.com/office/powerpoint/2010/main" val="28617801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3200" dirty="0"/>
              <a:t>Yes. Only he isn't full sized. He's fashioned on a grander scale. I should say this creature, standing up, would be approximately 8 feet 2 inches tall.</a:t>
            </a:r>
          </a:p>
        </p:txBody>
      </p:sp>
    </p:spTree>
    <p:extLst>
      <p:ext uri="{BB962C8B-B14F-4D97-AF65-F5344CB8AC3E}">
        <p14:creationId xmlns:p14="http://schemas.microsoft.com/office/powerpoint/2010/main" val="3977406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sz="3600" dirty="0"/>
              <a:t>Well, you should have been an artist Victor, he's a perfect reproduction. What did you make him out of? Wood? Clay?</a:t>
            </a:r>
          </a:p>
          <a:p>
            <a:endParaRPr lang="en-US" dirty="0"/>
          </a:p>
          <a:p>
            <a:endParaRPr lang="en-US" dirty="0"/>
          </a:p>
        </p:txBody>
      </p:sp>
    </p:spTree>
    <p:extLst>
      <p:ext uri="{BB962C8B-B14F-4D97-AF65-F5344CB8AC3E}">
        <p14:creationId xmlns:p14="http://schemas.microsoft.com/office/powerpoint/2010/main" val="1158576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6000" dirty="0"/>
              <a:t>Animal flesh.</a:t>
            </a:r>
          </a:p>
        </p:txBody>
      </p:sp>
    </p:spTree>
    <p:extLst>
      <p:ext uri="{BB962C8B-B14F-4D97-AF65-F5344CB8AC3E}">
        <p14:creationId xmlns:p14="http://schemas.microsoft.com/office/powerpoint/2010/main" val="681222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a:xfrm>
            <a:off x="1371600" y="2133600"/>
            <a:ext cx="6400800" cy="3352801"/>
          </a:xfrm>
        </p:spPr>
        <p:txBody>
          <a:bodyPr>
            <a:normAutofit fontScale="92500" lnSpcReduction="20000"/>
          </a:bodyPr>
          <a:lstStyle/>
          <a:p>
            <a:pPr indent="0">
              <a:buNone/>
            </a:pPr>
            <a:r>
              <a:rPr lang="en-US" sz="2800" dirty="0" smtClean="0"/>
              <a:t>My </a:t>
            </a:r>
            <a:r>
              <a:rPr lang="en-US" sz="2800" dirty="0"/>
              <a:t>experiences started in the University of Manchester where I was studying natural history. It was after class May 22nd 18 hundred and 18, that professor Waldman, my close dear friend Henry </a:t>
            </a:r>
            <a:r>
              <a:rPr lang="en-US" sz="2800" dirty="0" err="1"/>
              <a:t>Claval</a:t>
            </a:r>
            <a:r>
              <a:rPr lang="en-US" sz="2800" dirty="0"/>
              <a:t>, and myself were in the laboratory of the </a:t>
            </a:r>
            <a:r>
              <a:rPr lang="en-US" sz="2800" dirty="0" smtClean="0"/>
              <a:t>university…..</a:t>
            </a:r>
            <a:endParaRPr lang="en-US" sz="2800" dirty="0"/>
          </a:p>
          <a:p>
            <a:endParaRPr lang="en-US" dirty="0"/>
          </a:p>
        </p:txBody>
      </p:sp>
    </p:spTree>
    <p:extLst>
      <p:ext uri="{BB962C8B-B14F-4D97-AF65-F5344CB8AC3E}">
        <p14:creationId xmlns:p14="http://schemas.microsoft.com/office/powerpoint/2010/main" val="24551130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rmAutofit/>
          </a:bodyPr>
          <a:lstStyle/>
          <a:p>
            <a:pPr indent="0">
              <a:buNone/>
            </a:pPr>
            <a:r>
              <a:rPr lang="en-US" sz="6000" dirty="0"/>
              <a:t>Flesh?</a:t>
            </a:r>
          </a:p>
        </p:txBody>
      </p:sp>
    </p:spTree>
    <p:extLst>
      <p:ext uri="{BB962C8B-B14F-4D97-AF65-F5344CB8AC3E}">
        <p14:creationId xmlns:p14="http://schemas.microsoft.com/office/powerpoint/2010/main" val="8541625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6000" dirty="0"/>
              <a:t>Feel him.</a:t>
            </a:r>
          </a:p>
        </p:txBody>
      </p:sp>
    </p:spTree>
    <p:extLst>
      <p:ext uri="{BB962C8B-B14F-4D97-AF65-F5344CB8AC3E}">
        <p14:creationId xmlns:p14="http://schemas.microsoft.com/office/powerpoint/2010/main" val="3160357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rmAutofit/>
          </a:bodyPr>
          <a:lstStyle/>
          <a:p>
            <a:pPr indent="0">
              <a:buNone/>
            </a:pPr>
            <a:r>
              <a:rPr lang="en-US" sz="4400" dirty="0" smtClean="0"/>
              <a:t>Oh, he </a:t>
            </a:r>
            <a:r>
              <a:rPr lang="en-US" sz="4400" dirty="0"/>
              <a:t>feels like the body of a dead man.</a:t>
            </a:r>
          </a:p>
        </p:txBody>
      </p:sp>
    </p:spTree>
    <p:extLst>
      <p:ext uri="{BB962C8B-B14F-4D97-AF65-F5344CB8AC3E}">
        <p14:creationId xmlns:p14="http://schemas.microsoft.com/office/powerpoint/2010/main" val="10357219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a:xfrm>
            <a:off x="1143000" y="2209800"/>
            <a:ext cx="6781800" cy="3276601"/>
          </a:xfrm>
        </p:spPr>
        <p:txBody>
          <a:bodyPr>
            <a:noAutofit/>
          </a:bodyPr>
          <a:lstStyle/>
          <a:p>
            <a:pPr indent="0">
              <a:buNone/>
            </a:pPr>
            <a:r>
              <a:rPr lang="en-US" sz="3200" dirty="0"/>
              <a:t>Or the body of a man who hasn't as yet been brought to life. This body is complete in every detail. Heart... lungs... teeth... even the fine nervous system.</a:t>
            </a:r>
          </a:p>
        </p:txBody>
      </p:sp>
    </p:spTree>
    <p:extLst>
      <p:ext uri="{BB962C8B-B14F-4D97-AF65-F5344CB8AC3E}">
        <p14:creationId xmlns:p14="http://schemas.microsoft.com/office/powerpoint/2010/main" val="3933077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Autofit/>
          </a:bodyPr>
          <a:lstStyle/>
          <a:p>
            <a:pPr indent="0">
              <a:buNone/>
            </a:pPr>
            <a:r>
              <a:rPr lang="en-US" sz="4400" dirty="0"/>
              <a:t>Interesting , yes, interesting. How about the brain cells...</a:t>
            </a:r>
          </a:p>
        </p:txBody>
      </p:sp>
    </p:spTree>
    <p:extLst>
      <p:ext uri="{BB962C8B-B14F-4D97-AF65-F5344CB8AC3E}">
        <p14:creationId xmlns:p14="http://schemas.microsoft.com/office/powerpoint/2010/main" val="1916057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Autofit/>
          </a:bodyPr>
          <a:lstStyle/>
          <a:p>
            <a:pPr indent="0">
              <a:buNone/>
            </a:pPr>
            <a:r>
              <a:rPr lang="en-US" sz="4400" dirty="0"/>
              <a:t>Yes, adult brain cells. I think he's quite handsome, don't you.</a:t>
            </a:r>
          </a:p>
        </p:txBody>
      </p:sp>
    </p:spTree>
    <p:extLst>
      <p:ext uri="{BB962C8B-B14F-4D97-AF65-F5344CB8AC3E}">
        <p14:creationId xmlns:p14="http://schemas.microsoft.com/office/powerpoint/2010/main" val="22379360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a:xfrm>
            <a:off x="990600" y="2286000"/>
            <a:ext cx="7162800" cy="3429000"/>
          </a:xfrm>
        </p:spPr>
        <p:txBody>
          <a:bodyPr>
            <a:normAutofit lnSpcReduction="10000"/>
          </a:bodyPr>
          <a:lstStyle/>
          <a:p>
            <a:pPr indent="0">
              <a:buNone/>
            </a:pPr>
            <a:r>
              <a:rPr lang="en-US" sz="2400" dirty="0"/>
              <a:t>Well, each man to his own taste. He's the best reproduction of a man I've ever seen, but actually - his face is hideous. As a plastic surgeon, my dear Victor, I can't give you much credit. Well, what do you intend to do with this hulk</a:t>
            </a:r>
            <a:r>
              <a:rPr lang="en-US" sz="2400" dirty="0" smtClean="0"/>
              <a:t>?</a:t>
            </a:r>
          </a:p>
          <a:p>
            <a:pPr indent="0">
              <a:buNone/>
            </a:pPr>
            <a:r>
              <a:rPr lang="en-US" sz="2400" dirty="0" smtClean="0">
                <a:solidFill>
                  <a:srgbClr val="FF0000"/>
                </a:solidFill>
              </a:rPr>
              <a:t>Sound FX: Test tube with liquid picked up</a:t>
            </a:r>
          </a:p>
          <a:p>
            <a:endParaRPr lang="en-US" sz="2800" dirty="0"/>
          </a:p>
          <a:p>
            <a:endParaRPr lang="en-US" dirty="0"/>
          </a:p>
          <a:p>
            <a:endParaRPr lang="en-US" dirty="0"/>
          </a:p>
        </p:txBody>
      </p:sp>
    </p:spTree>
    <p:extLst>
      <p:ext uri="{BB962C8B-B14F-4D97-AF65-F5344CB8AC3E}">
        <p14:creationId xmlns:p14="http://schemas.microsoft.com/office/powerpoint/2010/main" val="31568286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lstStyle/>
          <a:p>
            <a:pPr indent="0">
              <a:buNone/>
            </a:pPr>
            <a:r>
              <a:rPr lang="en-US" sz="4800" dirty="0"/>
              <a:t>You see this fluid here in this test tube?</a:t>
            </a:r>
          </a:p>
          <a:p>
            <a:endParaRPr lang="en-US" dirty="0"/>
          </a:p>
        </p:txBody>
      </p:sp>
    </p:spTree>
    <p:extLst>
      <p:ext uri="{BB962C8B-B14F-4D97-AF65-F5344CB8AC3E}">
        <p14:creationId xmlns:p14="http://schemas.microsoft.com/office/powerpoint/2010/main" val="16161781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rmAutofit/>
          </a:bodyPr>
          <a:lstStyle/>
          <a:p>
            <a:pPr indent="0">
              <a:buNone/>
            </a:pPr>
            <a:r>
              <a:rPr lang="en-US" sz="6000" dirty="0"/>
              <a:t>Yes.</a:t>
            </a:r>
          </a:p>
        </p:txBody>
      </p:sp>
    </p:spTree>
    <p:extLst>
      <p:ext uri="{BB962C8B-B14F-4D97-AF65-F5344CB8AC3E}">
        <p14:creationId xmlns:p14="http://schemas.microsoft.com/office/powerpoint/2010/main" val="5766694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r>
              <a:rPr lang="en-US" sz="4800" dirty="0"/>
              <a:t>I fill the hypodermic needle with it</a:t>
            </a:r>
            <a:r>
              <a:rPr lang="en-US" sz="4800" dirty="0" smtClean="0"/>
              <a:t>.</a:t>
            </a:r>
          </a:p>
          <a:p>
            <a:pPr indent="0">
              <a:buNone/>
            </a:pPr>
            <a:r>
              <a:rPr lang="en-US" sz="2400" dirty="0" smtClean="0">
                <a:solidFill>
                  <a:srgbClr val="FF0000"/>
                </a:solidFill>
              </a:rPr>
              <a:t>Sound FX: Slurping sound</a:t>
            </a:r>
            <a:endParaRPr lang="en-US" sz="2400" dirty="0">
              <a:solidFill>
                <a:srgbClr val="FF0000"/>
              </a:solidFill>
            </a:endParaRPr>
          </a:p>
        </p:txBody>
      </p:sp>
    </p:spTree>
    <p:extLst>
      <p:ext uri="{BB962C8B-B14F-4D97-AF65-F5344CB8AC3E}">
        <p14:creationId xmlns:p14="http://schemas.microsoft.com/office/powerpoint/2010/main" val="1613316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Autofit/>
          </a:bodyPr>
          <a:lstStyle/>
          <a:p>
            <a:pPr indent="0">
              <a:buNone/>
            </a:pPr>
            <a:r>
              <a:rPr lang="en-US" sz="3600" dirty="0" smtClean="0"/>
              <a:t>Victor </a:t>
            </a:r>
            <a:r>
              <a:rPr lang="en-US" sz="3600" dirty="0"/>
              <a:t>Frankenstein, your persistence amazes me; someday I shall sit at your feet and allow you to teach me.</a:t>
            </a:r>
          </a:p>
        </p:txBody>
      </p:sp>
    </p:spTree>
    <p:extLst>
      <p:ext uri="{BB962C8B-B14F-4D97-AF65-F5344CB8AC3E}">
        <p14:creationId xmlns:p14="http://schemas.microsoft.com/office/powerpoint/2010/main" val="26430522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fontScale="92500" lnSpcReduction="20000"/>
          </a:bodyPr>
          <a:lstStyle/>
          <a:p>
            <a:pPr indent="0">
              <a:buNone/>
            </a:pPr>
            <a:r>
              <a:rPr lang="en-US" sz="4000" dirty="0"/>
              <a:t>And now... now I'm going to inject the full eight ounces into the vein... Directly above his heart.</a:t>
            </a:r>
          </a:p>
          <a:p>
            <a:endParaRPr lang="en-US" dirty="0"/>
          </a:p>
          <a:p>
            <a:endParaRPr lang="en-US" dirty="0"/>
          </a:p>
        </p:txBody>
      </p:sp>
    </p:spTree>
    <p:extLst>
      <p:ext uri="{BB962C8B-B14F-4D97-AF65-F5344CB8AC3E}">
        <p14:creationId xmlns:p14="http://schemas.microsoft.com/office/powerpoint/2010/main" val="27543756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rmAutofit/>
          </a:bodyPr>
          <a:lstStyle/>
          <a:p>
            <a:pPr indent="0">
              <a:buNone/>
            </a:pPr>
            <a:r>
              <a:rPr lang="en-US" sz="6000" dirty="0"/>
              <a:t>But </a:t>
            </a:r>
            <a:r>
              <a:rPr lang="en-US" sz="6000" dirty="0" smtClean="0"/>
              <a:t>why?</a:t>
            </a:r>
            <a:endParaRPr lang="en-US" sz="6000" dirty="0"/>
          </a:p>
        </p:txBody>
      </p:sp>
    </p:spTree>
    <p:extLst>
      <p:ext uri="{BB962C8B-B14F-4D97-AF65-F5344CB8AC3E}">
        <p14:creationId xmlns:p14="http://schemas.microsoft.com/office/powerpoint/2010/main" val="14510597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fontScale="92500"/>
          </a:bodyPr>
          <a:lstStyle/>
          <a:p>
            <a:pPr indent="0">
              <a:buNone/>
            </a:pPr>
            <a:r>
              <a:rPr lang="en-US" sz="3200" dirty="0"/>
              <a:t>Why? Watch! </a:t>
            </a:r>
            <a:r>
              <a:rPr lang="en-US" sz="3200" dirty="0">
                <a:solidFill>
                  <a:srgbClr val="FF0000"/>
                </a:solidFill>
              </a:rPr>
              <a:t>(pause</a:t>
            </a:r>
            <a:r>
              <a:rPr lang="en-US" sz="3200" dirty="0"/>
              <a:t>) You see professor, quite by accident I stumbled on the secret of life. I've been bringing small one celled creatures to life for quite some time.</a:t>
            </a:r>
          </a:p>
          <a:p>
            <a:endParaRPr lang="en-US" dirty="0"/>
          </a:p>
        </p:txBody>
      </p:sp>
    </p:spTree>
    <p:extLst>
      <p:ext uri="{BB962C8B-B14F-4D97-AF65-F5344CB8AC3E}">
        <p14:creationId xmlns:p14="http://schemas.microsoft.com/office/powerpoint/2010/main" val="30643743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rmAutofit/>
          </a:bodyPr>
          <a:lstStyle/>
          <a:p>
            <a:pPr indent="0">
              <a:buNone/>
            </a:pPr>
            <a:r>
              <a:rPr lang="en-US" sz="4800" dirty="0"/>
              <a:t>The secret of </a:t>
            </a:r>
            <a:r>
              <a:rPr lang="en-US" sz="4800" dirty="0" smtClean="0"/>
              <a:t>life?</a:t>
            </a:r>
            <a:endParaRPr lang="en-US" sz="4800" dirty="0"/>
          </a:p>
        </p:txBody>
      </p:sp>
    </p:spTree>
    <p:extLst>
      <p:ext uri="{BB962C8B-B14F-4D97-AF65-F5344CB8AC3E}">
        <p14:creationId xmlns:p14="http://schemas.microsoft.com/office/powerpoint/2010/main" val="26846104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Autofit/>
          </a:bodyPr>
          <a:lstStyle/>
          <a:p>
            <a:pPr indent="0">
              <a:buNone/>
            </a:pPr>
            <a:r>
              <a:rPr lang="en-US" sz="4400" dirty="0"/>
              <a:t>Within 30 seconds after this injection this creature will live.</a:t>
            </a:r>
          </a:p>
        </p:txBody>
      </p:sp>
    </p:spTree>
    <p:extLst>
      <p:ext uri="{BB962C8B-B14F-4D97-AF65-F5344CB8AC3E}">
        <p14:creationId xmlns:p14="http://schemas.microsoft.com/office/powerpoint/2010/main" val="5304006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rmAutofit/>
          </a:bodyPr>
          <a:lstStyle/>
          <a:p>
            <a:pPr indent="0">
              <a:buNone/>
            </a:pPr>
            <a:r>
              <a:rPr lang="en-US" sz="4000" dirty="0" smtClean="0"/>
              <a:t>You're </a:t>
            </a:r>
            <a:r>
              <a:rPr lang="en-US" sz="4000" dirty="0"/>
              <a:t>trying to play God, Victor - it's heresy!</a:t>
            </a:r>
          </a:p>
        </p:txBody>
      </p:sp>
    </p:spTree>
    <p:extLst>
      <p:ext uri="{BB962C8B-B14F-4D97-AF65-F5344CB8AC3E}">
        <p14:creationId xmlns:p14="http://schemas.microsoft.com/office/powerpoint/2010/main" val="37664569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sz="2800" dirty="0"/>
              <a:t>It's science. I'm making a new race by far finer than the present one... larger in structure... stronger... heavier... healthier. A race able to live on nuts and berries... with a greater capacity for feeling...</a:t>
            </a:r>
          </a:p>
          <a:p>
            <a:endParaRPr lang="en-US" dirty="0"/>
          </a:p>
          <a:p>
            <a:endParaRPr lang="en-US" dirty="0"/>
          </a:p>
        </p:txBody>
      </p:sp>
    </p:spTree>
    <p:extLst>
      <p:ext uri="{BB962C8B-B14F-4D97-AF65-F5344CB8AC3E}">
        <p14:creationId xmlns:p14="http://schemas.microsoft.com/office/powerpoint/2010/main" val="28880825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sz="2800" dirty="0"/>
              <a:t>Victor... for the love of heaven don't go through with this </a:t>
            </a:r>
            <a:r>
              <a:rPr lang="en-US" sz="2800" dirty="0" smtClean="0"/>
              <a:t>experiment, </a:t>
            </a:r>
            <a:r>
              <a:rPr lang="en-US" sz="2800" dirty="0"/>
              <a:t>no man living has the right to tamper with the secret of life. You've created a monster on that floor... </a:t>
            </a:r>
            <a:r>
              <a:rPr lang="en-US" sz="2800" dirty="0" smtClean="0"/>
              <a:t>You have </a:t>
            </a:r>
            <a:r>
              <a:rPr lang="en-US" sz="2800" dirty="0"/>
              <a:t>no idea what will happen if you go through with this.</a:t>
            </a:r>
          </a:p>
          <a:p>
            <a:endParaRPr lang="en-US" dirty="0"/>
          </a:p>
          <a:p>
            <a:endParaRPr lang="en-US" dirty="0"/>
          </a:p>
        </p:txBody>
      </p:sp>
    </p:spTree>
    <p:extLst>
      <p:ext uri="{BB962C8B-B14F-4D97-AF65-F5344CB8AC3E}">
        <p14:creationId xmlns:p14="http://schemas.microsoft.com/office/powerpoint/2010/main" val="40837205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6000" dirty="0"/>
              <a:t>Watch professor... the injection. </a:t>
            </a:r>
          </a:p>
        </p:txBody>
      </p:sp>
    </p:spTree>
    <p:extLst>
      <p:ext uri="{BB962C8B-B14F-4D97-AF65-F5344CB8AC3E}">
        <p14:creationId xmlns:p14="http://schemas.microsoft.com/office/powerpoint/2010/main" val="930566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lstStyle/>
          <a:p>
            <a:pPr indent="0">
              <a:buNone/>
            </a:pPr>
            <a:r>
              <a:rPr lang="en-US" sz="4800" dirty="0"/>
              <a:t>I only hope and pray this is a failure.</a:t>
            </a:r>
          </a:p>
          <a:p>
            <a:endParaRPr lang="en-US" dirty="0"/>
          </a:p>
          <a:p>
            <a:endParaRPr lang="en-US" dirty="0"/>
          </a:p>
        </p:txBody>
      </p:sp>
    </p:spTree>
    <p:extLst>
      <p:ext uri="{BB962C8B-B14F-4D97-AF65-F5344CB8AC3E}">
        <p14:creationId xmlns:p14="http://schemas.microsoft.com/office/powerpoint/2010/main" val="1740640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Autofit/>
          </a:bodyPr>
          <a:lstStyle/>
          <a:p>
            <a:pPr indent="0">
              <a:buNone/>
            </a:pPr>
            <a:r>
              <a:rPr lang="en-US" sz="3600" dirty="0"/>
              <a:t>Thank you professor Waldman, but the whole subject of the structure of man has always been too clouded in mysticism.</a:t>
            </a:r>
          </a:p>
        </p:txBody>
      </p:sp>
    </p:spTree>
    <p:extLst>
      <p:ext uri="{BB962C8B-B14F-4D97-AF65-F5344CB8AC3E}">
        <p14:creationId xmlns:p14="http://schemas.microsoft.com/office/powerpoint/2010/main" val="31131572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4000" dirty="0"/>
              <a:t>It can't be. </a:t>
            </a:r>
            <a:r>
              <a:rPr lang="en-US" sz="4000" dirty="0" smtClean="0">
                <a:solidFill>
                  <a:srgbClr val="FF0000"/>
                </a:solidFill>
              </a:rPr>
              <a:t>(long pause)</a:t>
            </a:r>
            <a:r>
              <a:rPr lang="en-US" sz="4000" dirty="0" smtClean="0"/>
              <a:t> </a:t>
            </a:r>
          </a:p>
          <a:p>
            <a:pPr indent="0">
              <a:buNone/>
            </a:pPr>
            <a:r>
              <a:rPr lang="en-US" sz="4000" dirty="0" smtClean="0"/>
              <a:t>His </a:t>
            </a:r>
            <a:r>
              <a:rPr lang="en-US" sz="4000" dirty="0"/>
              <a:t>eyes moved</a:t>
            </a:r>
            <a:r>
              <a:rPr lang="en-US" sz="4000" dirty="0" smtClean="0"/>
              <a:t>.</a:t>
            </a:r>
          </a:p>
          <a:p>
            <a:r>
              <a:rPr lang="en-US" sz="2800" dirty="0" smtClean="0">
                <a:solidFill>
                  <a:srgbClr val="FF0000"/>
                </a:solidFill>
              </a:rPr>
              <a:t>Sound FX: Heavy breathing</a:t>
            </a:r>
            <a:endParaRPr lang="en-US" sz="2800" dirty="0">
              <a:solidFill>
                <a:srgbClr val="FF0000"/>
              </a:solidFill>
            </a:endParaRPr>
          </a:p>
        </p:txBody>
      </p:sp>
    </p:spTree>
    <p:extLst>
      <p:ext uri="{BB962C8B-B14F-4D97-AF65-F5344CB8AC3E}">
        <p14:creationId xmlns:p14="http://schemas.microsoft.com/office/powerpoint/2010/main" val="37960478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3200" dirty="0"/>
              <a:t>Watch him professor... He's like a baby... first realizing life... his hands touch the floor... his eyes are trying to focus on the world around him... </a:t>
            </a:r>
          </a:p>
        </p:txBody>
      </p:sp>
    </p:spTree>
    <p:extLst>
      <p:ext uri="{BB962C8B-B14F-4D97-AF65-F5344CB8AC3E}">
        <p14:creationId xmlns:p14="http://schemas.microsoft.com/office/powerpoint/2010/main" val="11143292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rmAutofit/>
          </a:bodyPr>
          <a:lstStyle/>
          <a:p>
            <a:pPr indent="0">
              <a:buNone/>
            </a:pPr>
            <a:r>
              <a:rPr lang="en-US" sz="6000" dirty="0" smtClean="0"/>
              <a:t>He's </a:t>
            </a:r>
            <a:r>
              <a:rPr lang="en-US" sz="6000" dirty="0"/>
              <a:t>hideous...</a:t>
            </a:r>
          </a:p>
        </p:txBody>
      </p:sp>
    </p:spTree>
    <p:extLst>
      <p:ext uri="{BB962C8B-B14F-4D97-AF65-F5344CB8AC3E}">
        <p14:creationId xmlns:p14="http://schemas.microsoft.com/office/powerpoint/2010/main" val="395302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lstStyle/>
          <a:p>
            <a:pPr indent="0">
              <a:buNone/>
            </a:pPr>
            <a:r>
              <a:rPr lang="en-US" sz="4000" dirty="0"/>
              <a:t>Yes... he IS hideous, I made the skin too much like parchment I'm afraid.</a:t>
            </a:r>
          </a:p>
          <a:p>
            <a:endParaRPr lang="en-US" dirty="0"/>
          </a:p>
          <a:p>
            <a:endParaRPr lang="en-US" dirty="0"/>
          </a:p>
        </p:txBody>
      </p:sp>
    </p:spTree>
    <p:extLst>
      <p:ext uri="{BB962C8B-B14F-4D97-AF65-F5344CB8AC3E}">
        <p14:creationId xmlns:p14="http://schemas.microsoft.com/office/powerpoint/2010/main" val="29954868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rmAutofit/>
          </a:bodyPr>
          <a:lstStyle/>
          <a:p>
            <a:pPr indent="0">
              <a:buNone/>
            </a:pPr>
            <a:r>
              <a:rPr lang="en-US" sz="6000" dirty="0"/>
              <a:t>Victor! Get rid of that monster.</a:t>
            </a:r>
          </a:p>
        </p:txBody>
      </p:sp>
    </p:spTree>
    <p:extLst>
      <p:ext uri="{BB962C8B-B14F-4D97-AF65-F5344CB8AC3E}">
        <p14:creationId xmlns:p14="http://schemas.microsoft.com/office/powerpoint/2010/main" val="11896615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monster</a:t>
            </a:r>
            <a:endParaRPr lang="en-US" dirty="0"/>
          </a:p>
        </p:txBody>
      </p:sp>
      <p:sp>
        <p:nvSpPr>
          <p:cNvPr id="3" name="Content Placeholder 2"/>
          <p:cNvSpPr>
            <a:spLocks noGrp="1"/>
          </p:cNvSpPr>
          <p:nvPr>
            <p:ph idx="1"/>
          </p:nvPr>
        </p:nvSpPr>
        <p:spPr/>
        <p:txBody>
          <a:bodyPr>
            <a:normAutofit/>
          </a:bodyPr>
          <a:lstStyle/>
          <a:p>
            <a:pPr indent="0">
              <a:buNone/>
            </a:pPr>
            <a:r>
              <a:rPr lang="en-US" sz="4000" dirty="0" smtClean="0">
                <a:solidFill>
                  <a:srgbClr val="FF0000"/>
                </a:solidFill>
              </a:rPr>
              <a:t>Tries to get up off the table.</a:t>
            </a:r>
            <a:endParaRPr lang="en-US" sz="4000" dirty="0">
              <a:solidFill>
                <a:srgbClr val="FF0000"/>
              </a:solidFill>
            </a:endParaRPr>
          </a:p>
        </p:txBody>
      </p:sp>
    </p:spTree>
    <p:extLst>
      <p:ext uri="{BB962C8B-B14F-4D97-AF65-F5344CB8AC3E}">
        <p14:creationId xmlns:p14="http://schemas.microsoft.com/office/powerpoint/2010/main" val="34445749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6000" dirty="0"/>
              <a:t>He's trying to stand up...</a:t>
            </a:r>
          </a:p>
        </p:txBody>
      </p:sp>
    </p:spTree>
    <p:extLst>
      <p:ext uri="{BB962C8B-B14F-4D97-AF65-F5344CB8AC3E}">
        <p14:creationId xmlns:p14="http://schemas.microsoft.com/office/powerpoint/2010/main" val="26093000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a:xfrm>
            <a:off x="1143000" y="1981200"/>
            <a:ext cx="7086600" cy="3581400"/>
          </a:xfrm>
        </p:spPr>
        <p:txBody>
          <a:bodyPr>
            <a:noAutofit/>
          </a:bodyPr>
          <a:lstStyle/>
          <a:p>
            <a:pPr indent="0">
              <a:buNone/>
            </a:pPr>
            <a:r>
              <a:rPr lang="en-US" sz="3200" dirty="0"/>
              <a:t>If that mind which you created is a twisted one... have you any idea what kind of horror </a:t>
            </a:r>
            <a:r>
              <a:rPr lang="en-US" sz="3200" dirty="0" smtClean="0"/>
              <a:t>you have </a:t>
            </a:r>
            <a:r>
              <a:rPr lang="en-US" sz="3200" dirty="0"/>
              <a:t>let loose in England? As a humanitarian I feel it's my Christian duty to do THIS NOW!</a:t>
            </a:r>
          </a:p>
        </p:txBody>
      </p:sp>
    </p:spTree>
    <p:extLst>
      <p:ext uri="{BB962C8B-B14F-4D97-AF65-F5344CB8AC3E}">
        <p14:creationId xmlns:p14="http://schemas.microsoft.com/office/powerpoint/2010/main" val="14125285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5400" dirty="0"/>
              <a:t>Put that knife down professor...</a:t>
            </a:r>
          </a:p>
        </p:txBody>
      </p:sp>
    </p:spTree>
    <p:extLst>
      <p:ext uri="{BB962C8B-B14F-4D97-AF65-F5344CB8AC3E}">
        <p14:creationId xmlns:p14="http://schemas.microsoft.com/office/powerpoint/2010/main" val="27005142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rmAutofit/>
          </a:bodyPr>
          <a:lstStyle/>
          <a:p>
            <a:pPr indent="0">
              <a:buNone/>
            </a:pPr>
            <a:r>
              <a:rPr lang="en-US" sz="6000" dirty="0" smtClean="0"/>
              <a:t>No... I can't let... </a:t>
            </a:r>
            <a:r>
              <a:rPr lang="en-US" sz="6000" dirty="0" err="1" smtClean="0"/>
              <a:t>Oooooooo</a:t>
            </a:r>
            <a:r>
              <a:rPr lang="en-US" sz="6000" dirty="0" smtClean="0"/>
              <a:t>!</a:t>
            </a:r>
            <a:endParaRPr lang="en-US" sz="6000" dirty="0"/>
          </a:p>
        </p:txBody>
      </p:sp>
    </p:spTree>
    <p:extLst>
      <p:ext uri="{BB962C8B-B14F-4D97-AF65-F5344CB8AC3E}">
        <p14:creationId xmlns:p14="http://schemas.microsoft.com/office/powerpoint/2010/main" val="36207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rmAutofit/>
          </a:bodyPr>
          <a:lstStyle/>
          <a:p>
            <a:pPr indent="0">
              <a:buNone/>
            </a:pPr>
            <a:r>
              <a:rPr lang="en-US" sz="4000" dirty="0"/>
              <a:t>Well frankly Victor, I prefer mysticism.</a:t>
            </a:r>
          </a:p>
        </p:txBody>
      </p:sp>
    </p:spTree>
    <p:extLst>
      <p:ext uri="{BB962C8B-B14F-4D97-AF65-F5344CB8AC3E}">
        <p14:creationId xmlns:p14="http://schemas.microsoft.com/office/powerpoint/2010/main" val="11647680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monster</a:t>
            </a:r>
            <a:endParaRPr lang="en-US" dirty="0"/>
          </a:p>
        </p:txBody>
      </p:sp>
      <p:sp>
        <p:nvSpPr>
          <p:cNvPr id="3" name="Content Placeholder 2"/>
          <p:cNvSpPr>
            <a:spLocks noGrp="1"/>
          </p:cNvSpPr>
          <p:nvPr>
            <p:ph idx="1"/>
          </p:nvPr>
        </p:nvSpPr>
        <p:spPr/>
        <p:txBody>
          <a:bodyPr>
            <a:normAutofit/>
          </a:bodyPr>
          <a:lstStyle/>
          <a:p>
            <a:pPr indent="0">
              <a:buNone/>
            </a:pPr>
            <a:r>
              <a:rPr lang="en-US" sz="4400" dirty="0" err="1" smtClean="0"/>
              <a:t>Growwwwwwwwwwwwl</a:t>
            </a:r>
            <a:r>
              <a:rPr lang="en-US" sz="4400" dirty="0" smtClean="0"/>
              <a:t>!</a:t>
            </a:r>
          </a:p>
          <a:p>
            <a:pPr indent="0">
              <a:buNone/>
            </a:pPr>
            <a:endParaRPr lang="en-US" sz="4400" dirty="0"/>
          </a:p>
          <a:p>
            <a:pPr indent="0">
              <a:buNone/>
            </a:pPr>
            <a:r>
              <a:rPr lang="en-US" sz="2400" dirty="0" smtClean="0">
                <a:solidFill>
                  <a:srgbClr val="FF0000"/>
                </a:solidFill>
              </a:rPr>
              <a:t>Growls loudly</a:t>
            </a:r>
            <a:endParaRPr lang="en-US" sz="2400" dirty="0">
              <a:solidFill>
                <a:srgbClr val="FF0000"/>
              </a:solidFill>
            </a:endParaRPr>
          </a:p>
        </p:txBody>
      </p:sp>
    </p:spTree>
    <p:extLst>
      <p:ext uri="{BB962C8B-B14F-4D97-AF65-F5344CB8AC3E}">
        <p14:creationId xmlns:p14="http://schemas.microsoft.com/office/powerpoint/2010/main" val="25605428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rmAutofit/>
          </a:bodyPr>
          <a:lstStyle/>
          <a:p>
            <a:pPr indent="0">
              <a:buNone/>
            </a:pPr>
            <a:r>
              <a:rPr lang="en-US" sz="4800" dirty="0"/>
              <a:t>No... he's got me in the clutch of his hands...</a:t>
            </a:r>
          </a:p>
        </p:txBody>
      </p:sp>
    </p:spTree>
    <p:extLst>
      <p:ext uri="{BB962C8B-B14F-4D97-AF65-F5344CB8AC3E}">
        <p14:creationId xmlns:p14="http://schemas.microsoft.com/office/powerpoint/2010/main" val="31081599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monster</a:t>
            </a:r>
            <a:endParaRPr lang="en-US" dirty="0"/>
          </a:p>
        </p:txBody>
      </p:sp>
      <p:sp>
        <p:nvSpPr>
          <p:cNvPr id="3" name="Content Placeholder 2"/>
          <p:cNvSpPr>
            <a:spLocks noGrp="1"/>
          </p:cNvSpPr>
          <p:nvPr>
            <p:ph idx="1"/>
          </p:nvPr>
        </p:nvSpPr>
        <p:spPr/>
        <p:txBody>
          <a:bodyPr>
            <a:normAutofit/>
          </a:bodyPr>
          <a:lstStyle/>
          <a:p>
            <a:pPr indent="0">
              <a:buNone/>
            </a:pPr>
            <a:r>
              <a:rPr lang="en-US" sz="4000" dirty="0" err="1" smtClean="0"/>
              <a:t>Growwwwwwwwwwwwwl</a:t>
            </a:r>
            <a:r>
              <a:rPr lang="en-US" sz="4000" dirty="0" smtClean="0"/>
              <a:t>!</a:t>
            </a:r>
          </a:p>
          <a:p>
            <a:pPr indent="0">
              <a:buNone/>
            </a:pPr>
            <a:endParaRPr lang="en-US" sz="4000" dirty="0"/>
          </a:p>
          <a:p>
            <a:pPr indent="0">
              <a:buNone/>
            </a:pPr>
            <a:r>
              <a:rPr lang="en-US" sz="2800" dirty="0" smtClean="0">
                <a:solidFill>
                  <a:srgbClr val="FF0000"/>
                </a:solidFill>
              </a:rPr>
              <a:t>Growls </a:t>
            </a:r>
            <a:r>
              <a:rPr lang="en-US" sz="2800" dirty="0" err="1" smtClean="0">
                <a:solidFill>
                  <a:srgbClr val="FF0000"/>
                </a:solidFill>
              </a:rPr>
              <a:t>loudy</a:t>
            </a:r>
            <a:endParaRPr lang="en-US" sz="2800" dirty="0">
              <a:solidFill>
                <a:srgbClr val="FF0000"/>
              </a:solidFill>
            </a:endParaRPr>
          </a:p>
        </p:txBody>
      </p:sp>
    </p:spTree>
    <p:extLst>
      <p:ext uri="{BB962C8B-B14F-4D97-AF65-F5344CB8AC3E}">
        <p14:creationId xmlns:p14="http://schemas.microsoft.com/office/powerpoint/2010/main" val="28082929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rmAutofit/>
          </a:bodyPr>
          <a:lstStyle/>
          <a:p>
            <a:pPr indent="0">
              <a:buNone/>
            </a:pPr>
            <a:r>
              <a:rPr lang="en-US" sz="6000" dirty="0"/>
              <a:t>Command him to stop this Victor...</a:t>
            </a:r>
          </a:p>
        </p:txBody>
      </p:sp>
    </p:spTree>
    <p:extLst>
      <p:ext uri="{BB962C8B-B14F-4D97-AF65-F5344CB8AC3E}">
        <p14:creationId xmlns:p14="http://schemas.microsoft.com/office/powerpoint/2010/main" val="30545694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sz="3600" dirty="0"/>
              <a:t>Stop fighting him professor... he's frightened. He has the same reactions as a child who grabs and won't let loose.</a:t>
            </a:r>
          </a:p>
          <a:p>
            <a:endParaRPr lang="en-US" dirty="0"/>
          </a:p>
          <a:p>
            <a:endParaRPr lang="en-US" dirty="0"/>
          </a:p>
        </p:txBody>
      </p:sp>
    </p:spTree>
    <p:extLst>
      <p:ext uri="{BB962C8B-B14F-4D97-AF65-F5344CB8AC3E}">
        <p14:creationId xmlns:p14="http://schemas.microsoft.com/office/powerpoint/2010/main" val="39408985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lstStyle/>
          <a:p>
            <a:pPr indent="0">
              <a:buNone/>
            </a:pPr>
            <a:r>
              <a:rPr lang="en-US" sz="4800" dirty="0"/>
              <a:t>Let me go monster! </a:t>
            </a:r>
            <a:r>
              <a:rPr lang="en-US" sz="4800" dirty="0" err="1"/>
              <a:t>Ooooooh</a:t>
            </a:r>
            <a:endParaRPr lang="en-US" sz="4800" dirty="0"/>
          </a:p>
          <a:p>
            <a:endParaRPr lang="en-US" dirty="0"/>
          </a:p>
          <a:p>
            <a:endParaRPr lang="en-US" dirty="0"/>
          </a:p>
        </p:txBody>
      </p:sp>
    </p:spTree>
    <p:extLst>
      <p:ext uri="{BB962C8B-B14F-4D97-AF65-F5344CB8AC3E}">
        <p14:creationId xmlns:p14="http://schemas.microsoft.com/office/powerpoint/2010/main" val="13036780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lstStyle/>
          <a:p>
            <a:pPr indent="0">
              <a:buNone/>
            </a:pPr>
            <a:r>
              <a:rPr lang="en-US" sz="5400" dirty="0"/>
              <a:t>Stop! Don't go out that </a:t>
            </a:r>
            <a:r>
              <a:rPr lang="en-US" sz="5400" dirty="0" smtClean="0"/>
              <a:t>door.</a:t>
            </a:r>
            <a:endParaRPr lang="en-US" sz="5400" dirty="0"/>
          </a:p>
          <a:p>
            <a:endParaRPr lang="en-US" dirty="0"/>
          </a:p>
          <a:p>
            <a:endParaRPr lang="en-US" dirty="0"/>
          </a:p>
        </p:txBody>
      </p:sp>
    </p:spTree>
    <p:extLst>
      <p:ext uri="{BB962C8B-B14F-4D97-AF65-F5344CB8AC3E}">
        <p14:creationId xmlns:p14="http://schemas.microsoft.com/office/powerpoint/2010/main" val="11624514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a:t>
            </a:r>
            <a:endParaRPr lang="en-US" dirty="0"/>
          </a:p>
        </p:txBody>
      </p:sp>
      <p:sp>
        <p:nvSpPr>
          <p:cNvPr id="3" name="Content Placeholder 2"/>
          <p:cNvSpPr>
            <a:spLocks noGrp="1"/>
          </p:cNvSpPr>
          <p:nvPr>
            <p:ph idx="1"/>
          </p:nvPr>
        </p:nvSpPr>
        <p:spPr/>
        <p:txBody>
          <a:bodyPr>
            <a:normAutofit/>
          </a:bodyPr>
          <a:lstStyle/>
          <a:p>
            <a:pPr indent="0">
              <a:buNone/>
            </a:pPr>
            <a:r>
              <a:rPr lang="en-US" sz="4800" dirty="0" smtClean="0"/>
              <a:t>I beg you Victor, make him put me down!</a:t>
            </a:r>
            <a:endParaRPr lang="en-US" sz="4800" dirty="0"/>
          </a:p>
        </p:txBody>
      </p:sp>
    </p:spTree>
    <p:extLst>
      <p:ext uri="{BB962C8B-B14F-4D97-AF65-F5344CB8AC3E}">
        <p14:creationId xmlns:p14="http://schemas.microsoft.com/office/powerpoint/2010/main" val="8283638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Autofit/>
          </a:bodyPr>
          <a:lstStyle/>
          <a:p>
            <a:pPr indent="0">
              <a:buNone/>
            </a:pPr>
            <a:r>
              <a:rPr lang="en-US" sz="4800" dirty="0" smtClean="0"/>
              <a:t>Put </a:t>
            </a:r>
            <a:r>
              <a:rPr lang="en-US" sz="4800" dirty="0"/>
              <a:t>the professor down. Don't go out that door.</a:t>
            </a:r>
          </a:p>
        </p:txBody>
      </p:sp>
    </p:spTree>
    <p:extLst>
      <p:ext uri="{BB962C8B-B14F-4D97-AF65-F5344CB8AC3E}">
        <p14:creationId xmlns:p14="http://schemas.microsoft.com/office/powerpoint/2010/main" val="42522554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announcer</a:t>
            </a:r>
            <a:endParaRPr lang="en-US" dirty="0"/>
          </a:p>
        </p:txBody>
      </p:sp>
      <p:sp>
        <p:nvSpPr>
          <p:cNvPr id="3" name="Content Placeholder 2"/>
          <p:cNvSpPr>
            <a:spLocks noGrp="1"/>
          </p:cNvSpPr>
          <p:nvPr>
            <p:ph idx="1"/>
          </p:nvPr>
        </p:nvSpPr>
        <p:spPr>
          <a:xfrm>
            <a:off x="1371600" y="2133600"/>
            <a:ext cx="6400800" cy="3581400"/>
          </a:xfrm>
        </p:spPr>
        <p:txBody>
          <a:bodyPr>
            <a:normAutofit/>
          </a:bodyPr>
          <a:lstStyle/>
          <a:p>
            <a:pPr indent="0">
              <a:buNone/>
            </a:pPr>
            <a:r>
              <a:rPr lang="en-US" sz="2400" dirty="0"/>
              <a:t>The monster left </a:t>
            </a:r>
            <a:r>
              <a:rPr lang="en-US" sz="2400" dirty="0" smtClean="0"/>
              <a:t>Victor’s</a:t>
            </a:r>
            <a:r>
              <a:rPr lang="en-US" sz="2400" dirty="0" smtClean="0"/>
              <a:t> </a:t>
            </a:r>
            <a:r>
              <a:rPr lang="en-US" sz="2400" dirty="0"/>
              <a:t>laboratory through the side entrance into the forest. Carrying the incredibly mangled body of the professor with him. </a:t>
            </a:r>
            <a:r>
              <a:rPr lang="en-US" sz="2400" dirty="0" smtClean="0"/>
              <a:t>Victor</a:t>
            </a:r>
            <a:r>
              <a:rPr lang="en-US" sz="2400" dirty="0" smtClean="0"/>
              <a:t> </a:t>
            </a:r>
            <a:r>
              <a:rPr lang="en-US" sz="2400" dirty="0"/>
              <a:t>rushed out of </a:t>
            </a:r>
            <a:r>
              <a:rPr lang="en-US" sz="2400" dirty="0" smtClean="0"/>
              <a:t>his</a:t>
            </a:r>
            <a:r>
              <a:rPr lang="en-US" sz="2400" dirty="0" smtClean="0"/>
              <a:t> </a:t>
            </a:r>
            <a:r>
              <a:rPr lang="en-US" sz="2400" dirty="0"/>
              <a:t>laboratory after him, but the creature was </a:t>
            </a:r>
            <a:r>
              <a:rPr lang="en-US" sz="2400" dirty="0" smtClean="0"/>
              <a:t>too fast </a:t>
            </a:r>
            <a:r>
              <a:rPr lang="en-US" sz="2400" dirty="0"/>
              <a:t>and he disappeared from </a:t>
            </a:r>
            <a:r>
              <a:rPr lang="en-US" sz="2400" dirty="0" smtClean="0"/>
              <a:t>view</a:t>
            </a:r>
            <a:r>
              <a:rPr lang="en-US" sz="2400" dirty="0" smtClean="0"/>
              <a:t>.</a:t>
            </a:r>
          </a:p>
          <a:p>
            <a:endParaRPr lang="en-US" sz="2400" dirty="0"/>
          </a:p>
          <a:p>
            <a:endParaRPr lang="en-US" dirty="0"/>
          </a:p>
          <a:p>
            <a:endParaRPr lang="en-US" dirty="0"/>
          </a:p>
        </p:txBody>
      </p:sp>
    </p:spTree>
    <p:extLst>
      <p:ext uri="{BB962C8B-B14F-4D97-AF65-F5344CB8AC3E}">
        <p14:creationId xmlns:p14="http://schemas.microsoft.com/office/powerpoint/2010/main" val="265298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4000" dirty="0"/>
              <a:t>That's because you're a mystic Henry.</a:t>
            </a:r>
          </a:p>
        </p:txBody>
      </p:sp>
    </p:spTree>
    <p:extLst>
      <p:ext uri="{BB962C8B-B14F-4D97-AF65-F5344CB8AC3E}">
        <p14:creationId xmlns:p14="http://schemas.microsoft.com/office/powerpoint/2010/main" val="2839305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announcer</a:t>
            </a:r>
            <a:endParaRPr lang="en-US" dirty="0"/>
          </a:p>
        </p:txBody>
      </p:sp>
      <p:sp>
        <p:nvSpPr>
          <p:cNvPr id="3" name="Content Placeholder 2"/>
          <p:cNvSpPr>
            <a:spLocks noGrp="1"/>
          </p:cNvSpPr>
          <p:nvPr>
            <p:ph idx="1"/>
          </p:nvPr>
        </p:nvSpPr>
        <p:spPr>
          <a:xfrm>
            <a:off x="1371600" y="2209800"/>
            <a:ext cx="6400800" cy="3276601"/>
          </a:xfrm>
        </p:spPr>
        <p:txBody>
          <a:bodyPr>
            <a:noAutofit/>
          </a:bodyPr>
          <a:lstStyle/>
          <a:p>
            <a:pPr indent="0">
              <a:buNone/>
            </a:pPr>
            <a:r>
              <a:rPr lang="en-US" sz="2400" dirty="0" smtClean="0"/>
              <a:t>Victor</a:t>
            </a:r>
            <a:r>
              <a:rPr lang="en-US" sz="2400" dirty="0" smtClean="0"/>
              <a:t> </a:t>
            </a:r>
            <a:r>
              <a:rPr lang="en-US" sz="2400" dirty="0"/>
              <a:t>returned to </a:t>
            </a:r>
            <a:r>
              <a:rPr lang="en-US" sz="2400" dirty="0" smtClean="0"/>
              <a:t>his</a:t>
            </a:r>
            <a:r>
              <a:rPr lang="en-US" sz="2400" dirty="0" smtClean="0"/>
              <a:t> </a:t>
            </a:r>
            <a:r>
              <a:rPr lang="en-US" sz="2400" dirty="0"/>
              <a:t>laboratory, and destroyed all evidence of the creature's manufacture. </a:t>
            </a:r>
            <a:r>
              <a:rPr lang="en-US" sz="2400" dirty="0" smtClean="0"/>
              <a:t>He </a:t>
            </a:r>
            <a:r>
              <a:rPr lang="en-US" sz="2400" dirty="0"/>
              <a:t>burned the blueprints from which </a:t>
            </a:r>
            <a:r>
              <a:rPr lang="en-US" sz="2400" dirty="0" smtClean="0"/>
              <a:t>he </a:t>
            </a:r>
            <a:r>
              <a:rPr lang="en-US" sz="2400" dirty="0"/>
              <a:t>had made his body. Then carefully </a:t>
            </a:r>
            <a:r>
              <a:rPr lang="en-US" sz="2400" dirty="0" smtClean="0"/>
              <a:t>he </a:t>
            </a:r>
            <a:r>
              <a:rPr lang="en-US" sz="2400" dirty="0"/>
              <a:t>locked </a:t>
            </a:r>
            <a:r>
              <a:rPr lang="en-US" sz="2400" dirty="0" smtClean="0"/>
              <a:t>his</a:t>
            </a:r>
            <a:r>
              <a:rPr lang="en-US" sz="2400" dirty="0" smtClean="0"/>
              <a:t> </a:t>
            </a:r>
            <a:r>
              <a:rPr lang="en-US" sz="2400" dirty="0"/>
              <a:t>laboratory and went upstairs to join Henry </a:t>
            </a:r>
            <a:r>
              <a:rPr lang="en-US" sz="2400" dirty="0" err="1"/>
              <a:t>Claval</a:t>
            </a:r>
            <a:r>
              <a:rPr lang="en-US" sz="2400" dirty="0"/>
              <a:t> and Elizabeth. </a:t>
            </a:r>
            <a:r>
              <a:rPr lang="en-US" sz="2400" dirty="0" smtClean="0"/>
              <a:t>He </a:t>
            </a:r>
            <a:r>
              <a:rPr lang="en-US" sz="2400" dirty="0"/>
              <a:t>must have looked wild eyed as </a:t>
            </a:r>
            <a:r>
              <a:rPr lang="en-US" sz="2400" dirty="0" smtClean="0"/>
              <a:t>he </a:t>
            </a:r>
            <a:r>
              <a:rPr lang="en-US" sz="2400" dirty="0"/>
              <a:t>entered the </a:t>
            </a:r>
            <a:r>
              <a:rPr lang="en-US" sz="2400" dirty="0" smtClean="0"/>
              <a:t>room.</a:t>
            </a:r>
            <a:endParaRPr lang="en-US" sz="2400" dirty="0"/>
          </a:p>
        </p:txBody>
      </p:sp>
    </p:spTree>
    <p:extLst>
      <p:ext uri="{BB962C8B-B14F-4D97-AF65-F5344CB8AC3E}">
        <p14:creationId xmlns:p14="http://schemas.microsoft.com/office/powerpoint/2010/main" val="39963223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Elizabeth &amp; henry</a:t>
            </a:r>
            <a:endParaRPr lang="en-US" dirty="0"/>
          </a:p>
        </p:txBody>
      </p:sp>
      <p:sp>
        <p:nvSpPr>
          <p:cNvPr id="3" name="Content Placeholder 2"/>
          <p:cNvSpPr>
            <a:spLocks noGrp="1"/>
          </p:cNvSpPr>
          <p:nvPr>
            <p:ph idx="1"/>
          </p:nvPr>
        </p:nvSpPr>
        <p:spPr/>
        <p:txBody>
          <a:bodyPr/>
          <a:lstStyle/>
          <a:p>
            <a:pPr indent="0">
              <a:buNone/>
            </a:pPr>
            <a:endParaRPr lang="en-US" dirty="0" smtClean="0">
              <a:solidFill>
                <a:srgbClr val="FF0000"/>
              </a:solidFill>
            </a:endParaRPr>
          </a:p>
          <a:p>
            <a:pPr indent="0">
              <a:buNone/>
            </a:pPr>
            <a:endParaRPr lang="en-US" dirty="0">
              <a:solidFill>
                <a:srgbClr val="FF0000"/>
              </a:solidFill>
            </a:endParaRPr>
          </a:p>
          <a:p>
            <a:pPr indent="0">
              <a:buNone/>
            </a:pPr>
            <a:endParaRPr lang="en-US" dirty="0" smtClean="0">
              <a:solidFill>
                <a:srgbClr val="FF0000"/>
              </a:solidFill>
            </a:endParaRPr>
          </a:p>
          <a:p>
            <a:pPr indent="0">
              <a:buNone/>
            </a:pPr>
            <a:endParaRPr lang="en-US" dirty="0">
              <a:solidFill>
                <a:srgbClr val="FF0000"/>
              </a:solidFill>
            </a:endParaRPr>
          </a:p>
          <a:p>
            <a:pPr indent="0">
              <a:buNone/>
            </a:pPr>
            <a:endParaRPr lang="en-US" dirty="0" smtClean="0">
              <a:solidFill>
                <a:srgbClr val="FF0000"/>
              </a:solidFill>
            </a:endParaRPr>
          </a:p>
          <a:p>
            <a:pPr indent="0">
              <a:buNone/>
            </a:pPr>
            <a:r>
              <a:rPr lang="en-US" sz="2400" dirty="0" smtClean="0">
                <a:solidFill>
                  <a:srgbClr val="FF0000"/>
                </a:solidFill>
              </a:rPr>
              <a:t>Laughter of ELIZABETH and HENRY</a:t>
            </a:r>
            <a:endParaRPr lang="en-US" sz="2400" dirty="0">
              <a:solidFill>
                <a:srgbClr val="FF0000"/>
              </a:solidFill>
            </a:endParaRPr>
          </a:p>
        </p:txBody>
      </p:sp>
    </p:spTree>
    <p:extLst>
      <p:ext uri="{BB962C8B-B14F-4D97-AF65-F5344CB8AC3E}">
        <p14:creationId xmlns:p14="http://schemas.microsoft.com/office/powerpoint/2010/main" val="27880506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elizabeth</a:t>
            </a:r>
            <a:endParaRPr lang="en-US" dirty="0"/>
          </a:p>
        </p:txBody>
      </p:sp>
      <p:sp>
        <p:nvSpPr>
          <p:cNvPr id="3" name="Content Placeholder 2"/>
          <p:cNvSpPr>
            <a:spLocks noGrp="1"/>
          </p:cNvSpPr>
          <p:nvPr>
            <p:ph idx="1"/>
          </p:nvPr>
        </p:nvSpPr>
        <p:spPr/>
        <p:txBody>
          <a:bodyPr>
            <a:normAutofit lnSpcReduction="10000"/>
          </a:bodyPr>
          <a:lstStyle/>
          <a:p>
            <a:pPr indent="0">
              <a:buNone/>
            </a:pPr>
            <a:r>
              <a:rPr lang="en-US" sz="4400" dirty="0"/>
              <a:t>Henry </a:t>
            </a:r>
            <a:r>
              <a:rPr lang="en-US" sz="4400" dirty="0" smtClean="0"/>
              <a:t>that is </a:t>
            </a:r>
            <a:r>
              <a:rPr lang="en-US" sz="4400" dirty="0"/>
              <a:t>most amusing, you tell the best anecdotes in all of England.</a:t>
            </a:r>
          </a:p>
          <a:p>
            <a:endParaRPr lang="en-US" dirty="0"/>
          </a:p>
          <a:p>
            <a:endParaRPr lang="en-US" dirty="0"/>
          </a:p>
        </p:txBody>
      </p:sp>
    </p:spTree>
    <p:extLst>
      <p:ext uri="{BB962C8B-B14F-4D97-AF65-F5344CB8AC3E}">
        <p14:creationId xmlns:p14="http://schemas.microsoft.com/office/powerpoint/2010/main" val="11647598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rmAutofit/>
          </a:bodyPr>
          <a:lstStyle/>
          <a:p>
            <a:pPr indent="0">
              <a:buNone/>
            </a:pPr>
            <a:r>
              <a:rPr lang="en-US" sz="5400" dirty="0"/>
              <a:t>Oh you flatter me Elizabeth...</a:t>
            </a:r>
          </a:p>
        </p:txBody>
      </p:sp>
    </p:spTree>
    <p:extLst>
      <p:ext uri="{BB962C8B-B14F-4D97-AF65-F5344CB8AC3E}">
        <p14:creationId xmlns:p14="http://schemas.microsoft.com/office/powerpoint/2010/main" val="37629824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elizabeth</a:t>
            </a:r>
            <a:endParaRPr lang="en-US" dirty="0"/>
          </a:p>
        </p:txBody>
      </p:sp>
      <p:sp>
        <p:nvSpPr>
          <p:cNvPr id="3" name="Content Placeholder 2"/>
          <p:cNvSpPr>
            <a:spLocks noGrp="1"/>
          </p:cNvSpPr>
          <p:nvPr>
            <p:ph idx="1"/>
          </p:nvPr>
        </p:nvSpPr>
        <p:spPr/>
        <p:txBody>
          <a:bodyPr>
            <a:noAutofit/>
          </a:bodyPr>
          <a:lstStyle/>
          <a:p>
            <a:pPr indent="0">
              <a:buNone/>
            </a:pPr>
            <a:r>
              <a:rPr lang="en-US" sz="4800" dirty="0"/>
              <a:t>Oh Victor, </a:t>
            </a:r>
            <a:r>
              <a:rPr lang="en-US" sz="4800" dirty="0" smtClean="0"/>
              <a:t>you are </a:t>
            </a:r>
            <a:r>
              <a:rPr lang="en-US" sz="4800" dirty="0"/>
              <a:t>through sooner than we expected.</a:t>
            </a:r>
          </a:p>
        </p:txBody>
      </p:sp>
    </p:spTree>
    <p:extLst>
      <p:ext uri="{BB962C8B-B14F-4D97-AF65-F5344CB8AC3E}">
        <p14:creationId xmlns:p14="http://schemas.microsoft.com/office/powerpoint/2010/main" val="5424127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rmAutofit/>
          </a:bodyPr>
          <a:lstStyle/>
          <a:p>
            <a:pPr indent="0">
              <a:buNone/>
            </a:pPr>
            <a:r>
              <a:rPr lang="en-US" sz="7200" dirty="0"/>
              <a:t>Ah...</a:t>
            </a:r>
          </a:p>
        </p:txBody>
      </p:sp>
    </p:spTree>
    <p:extLst>
      <p:ext uri="{BB962C8B-B14F-4D97-AF65-F5344CB8AC3E}">
        <p14:creationId xmlns:p14="http://schemas.microsoft.com/office/powerpoint/2010/main" val="40012306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elizabeth</a:t>
            </a:r>
            <a:endParaRPr lang="en-US" dirty="0"/>
          </a:p>
        </p:txBody>
      </p:sp>
      <p:sp>
        <p:nvSpPr>
          <p:cNvPr id="3" name="Content Placeholder 2"/>
          <p:cNvSpPr>
            <a:spLocks noGrp="1"/>
          </p:cNvSpPr>
          <p:nvPr>
            <p:ph idx="1"/>
          </p:nvPr>
        </p:nvSpPr>
        <p:spPr/>
        <p:txBody>
          <a:bodyPr>
            <a:normAutofit/>
          </a:bodyPr>
          <a:lstStyle/>
          <a:p>
            <a:pPr indent="0">
              <a:buNone/>
            </a:pPr>
            <a:r>
              <a:rPr lang="en-US" sz="5400" dirty="0"/>
              <a:t>Darling, what's the matter?</a:t>
            </a:r>
          </a:p>
        </p:txBody>
      </p:sp>
    </p:spTree>
    <p:extLst>
      <p:ext uri="{BB962C8B-B14F-4D97-AF65-F5344CB8AC3E}">
        <p14:creationId xmlns:p14="http://schemas.microsoft.com/office/powerpoint/2010/main" val="15113452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a:t>
            </a:r>
            <a:endParaRPr lang="en-US" dirty="0"/>
          </a:p>
        </p:txBody>
      </p:sp>
      <p:sp>
        <p:nvSpPr>
          <p:cNvPr id="3" name="Content Placeholder 2"/>
          <p:cNvSpPr>
            <a:spLocks noGrp="1"/>
          </p:cNvSpPr>
          <p:nvPr>
            <p:ph idx="1"/>
          </p:nvPr>
        </p:nvSpPr>
        <p:spPr/>
        <p:txBody>
          <a:bodyPr>
            <a:normAutofit/>
          </a:bodyPr>
          <a:lstStyle/>
          <a:p>
            <a:pPr indent="0">
              <a:buNone/>
            </a:pPr>
            <a:r>
              <a:rPr lang="en-US" sz="6000" dirty="0"/>
              <a:t>Didn't the professor show up?</a:t>
            </a:r>
          </a:p>
        </p:txBody>
      </p:sp>
    </p:spTree>
    <p:extLst>
      <p:ext uri="{BB962C8B-B14F-4D97-AF65-F5344CB8AC3E}">
        <p14:creationId xmlns:p14="http://schemas.microsoft.com/office/powerpoint/2010/main" val="27099729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a:t>
            </a:r>
            <a:endParaRPr lang="en-US" dirty="0"/>
          </a:p>
        </p:txBody>
      </p:sp>
      <p:sp>
        <p:nvSpPr>
          <p:cNvPr id="3" name="Content Placeholder 2"/>
          <p:cNvSpPr>
            <a:spLocks noGrp="1"/>
          </p:cNvSpPr>
          <p:nvPr>
            <p:ph idx="1"/>
          </p:nvPr>
        </p:nvSpPr>
        <p:spPr/>
        <p:txBody>
          <a:bodyPr>
            <a:noAutofit/>
          </a:bodyPr>
          <a:lstStyle/>
          <a:p>
            <a:pPr indent="0">
              <a:buNone/>
            </a:pPr>
            <a:r>
              <a:rPr lang="en-US" sz="4800" dirty="0"/>
              <a:t>Nothing's the matter... my experiment was... was a failure.</a:t>
            </a:r>
          </a:p>
        </p:txBody>
      </p:sp>
    </p:spTree>
    <p:extLst>
      <p:ext uri="{BB962C8B-B14F-4D97-AF65-F5344CB8AC3E}">
        <p14:creationId xmlns:p14="http://schemas.microsoft.com/office/powerpoint/2010/main" val="20067142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elizabeth</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sz="7200" dirty="0"/>
              <a:t>Oh</a:t>
            </a:r>
            <a:r>
              <a:rPr lang="en-US" sz="7200" dirty="0" smtClean="0"/>
              <a:t>...</a:t>
            </a:r>
          </a:p>
          <a:p>
            <a:pPr indent="0">
              <a:buNone/>
            </a:pPr>
            <a:r>
              <a:rPr lang="en-US" sz="7200" dirty="0" smtClean="0"/>
              <a:t>I am so sorry!</a:t>
            </a:r>
            <a:endParaRPr lang="en-US" sz="7200" dirty="0"/>
          </a:p>
        </p:txBody>
      </p:sp>
    </p:spTree>
    <p:extLst>
      <p:ext uri="{BB962C8B-B14F-4D97-AF65-F5344CB8AC3E}">
        <p14:creationId xmlns:p14="http://schemas.microsoft.com/office/powerpoint/2010/main" val="31199322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418</TotalTime>
  <Words>4671</Words>
  <Application>Microsoft Office PowerPoint</Application>
  <PresentationFormat>On-screen Show (4:3)</PresentationFormat>
  <Paragraphs>500</Paragraphs>
  <Slides>231</Slides>
  <Notes>0</Notes>
  <HiddenSlides>0</HiddenSlides>
  <MMClips>0</MMClips>
  <ScaleCrop>false</ScaleCrop>
  <HeadingPairs>
    <vt:vector size="4" baseType="variant">
      <vt:variant>
        <vt:lpstr>Theme</vt:lpstr>
      </vt:variant>
      <vt:variant>
        <vt:i4>1</vt:i4>
      </vt:variant>
      <vt:variant>
        <vt:lpstr>Slide Titles</vt:lpstr>
      </vt:variant>
      <vt:variant>
        <vt:i4>231</vt:i4>
      </vt:variant>
    </vt:vector>
  </HeadingPairs>
  <TitlesOfParts>
    <vt:vector size="232" baseType="lpstr">
      <vt:lpstr>Couture</vt:lpstr>
      <vt:lpstr>Frankenstein  Based on the novel by  Mary Shelly </vt:lpstr>
      <vt:lpstr>announcer</vt:lpstr>
      <vt:lpstr>announcer</vt:lpstr>
      <vt:lpstr>victor</vt:lpstr>
      <vt:lpstr>victor</vt:lpstr>
      <vt:lpstr>professor</vt:lpstr>
      <vt:lpstr>victor</vt:lpstr>
      <vt:lpstr>henry</vt:lpstr>
      <vt:lpstr>victor</vt:lpstr>
      <vt:lpstr>professor</vt:lpstr>
      <vt:lpstr>henry</vt:lpstr>
      <vt:lpstr>professor</vt:lpstr>
      <vt:lpstr>victor</vt:lpstr>
      <vt:lpstr>henry</vt:lpstr>
      <vt:lpstr>victor</vt:lpstr>
      <vt:lpstr>professor</vt:lpstr>
      <vt:lpstr>henry</vt:lpstr>
      <vt:lpstr>victor</vt:lpstr>
      <vt:lpstr>henry</vt:lpstr>
      <vt:lpstr>victor</vt:lpstr>
      <vt:lpstr>professor</vt:lpstr>
      <vt:lpstr>henry</vt:lpstr>
      <vt:lpstr>victor</vt:lpstr>
      <vt:lpstr>henry</vt:lpstr>
      <vt:lpstr>announcer</vt:lpstr>
      <vt:lpstr>Elizabeth</vt:lpstr>
      <vt:lpstr>victor</vt:lpstr>
      <vt:lpstr>henry</vt:lpstr>
      <vt:lpstr>elizabeth</vt:lpstr>
      <vt:lpstr>victor</vt:lpstr>
      <vt:lpstr>elizabeth</vt:lpstr>
      <vt:lpstr>victor</vt:lpstr>
      <vt:lpstr>elizabeth</vt:lpstr>
      <vt:lpstr>victor</vt:lpstr>
      <vt:lpstr>henry</vt:lpstr>
      <vt:lpstr>victor</vt:lpstr>
      <vt:lpstr>announcer</vt:lpstr>
      <vt:lpstr>professor</vt:lpstr>
      <vt:lpstr>victor</vt:lpstr>
      <vt:lpstr>professor</vt:lpstr>
      <vt:lpstr>victor</vt:lpstr>
      <vt:lpstr>professor</vt:lpstr>
      <vt:lpstr>victor</vt:lpstr>
      <vt:lpstr>professor</vt:lpstr>
      <vt:lpstr>victor</vt:lpstr>
      <vt:lpstr>professor</vt:lpstr>
      <vt:lpstr>victor</vt:lpstr>
      <vt:lpstr>professor</vt:lpstr>
      <vt:lpstr>victor</vt:lpstr>
      <vt:lpstr>professor</vt:lpstr>
      <vt:lpstr>victor</vt:lpstr>
      <vt:lpstr>professor</vt:lpstr>
      <vt:lpstr>victor</vt:lpstr>
      <vt:lpstr>professor</vt:lpstr>
      <vt:lpstr>victor</vt:lpstr>
      <vt:lpstr>professor</vt:lpstr>
      <vt:lpstr>victor</vt:lpstr>
      <vt:lpstr>professor</vt:lpstr>
      <vt:lpstr>victor</vt:lpstr>
      <vt:lpstr>victor</vt:lpstr>
      <vt:lpstr>professor</vt:lpstr>
      <vt:lpstr>victor</vt:lpstr>
      <vt:lpstr>professor</vt:lpstr>
      <vt:lpstr>victor</vt:lpstr>
      <vt:lpstr>professor</vt:lpstr>
      <vt:lpstr>victor</vt:lpstr>
      <vt:lpstr>professor</vt:lpstr>
      <vt:lpstr>victor</vt:lpstr>
      <vt:lpstr>professor</vt:lpstr>
      <vt:lpstr>victor</vt:lpstr>
      <vt:lpstr>victor</vt:lpstr>
      <vt:lpstr>professor</vt:lpstr>
      <vt:lpstr>victor</vt:lpstr>
      <vt:lpstr>professor</vt:lpstr>
      <vt:lpstr>monster</vt:lpstr>
      <vt:lpstr>victor</vt:lpstr>
      <vt:lpstr>professor</vt:lpstr>
      <vt:lpstr>victor</vt:lpstr>
      <vt:lpstr>professor</vt:lpstr>
      <vt:lpstr>monster</vt:lpstr>
      <vt:lpstr>professor</vt:lpstr>
      <vt:lpstr>monster</vt:lpstr>
      <vt:lpstr>professor</vt:lpstr>
      <vt:lpstr>victor</vt:lpstr>
      <vt:lpstr>professor</vt:lpstr>
      <vt:lpstr>victor</vt:lpstr>
      <vt:lpstr>professor</vt:lpstr>
      <vt:lpstr>victor</vt:lpstr>
      <vt:lpstr>announcer</vt:lpstr>
      <vt:lpstr>announcer</vt:lpstr>
      <vt:lpstr>Elizabeth &amp; henry</vt:lpstr>
      <vt:lpstr>elizabeth</vt:lpstr>
      <vt:lpstr>henry</vt:lpstr>
      <vt:lpstr>elizabeth</vt:lpstr>
      <vt:lpstr>victor</vt:lpstr>
      <vt:lpstr>elizabeth</vt:lpstr>
      <vt:lpstr>henry</vt:lpstr>
      <vt:lpstr>victor</vt:lpstr>
      <vt:lpstr>elizabeth</vt:lpstr>
      <vt:lpstr>henry</vt:lpstr>
      <vt:lpstr>victor</vt:lpstr>
      <vt:lpstr>elizabeth</vt:lpstr>
      <vt:lpstr>victor</vt:lpstr>
      <vt:lpstr>elizabeth</vt:lpstr>
      <vt:lpstr>victor</vt:lpstr>
      <vt:lpstr>henry</vt:lpstr>
      <vt:lpstr>victor</vt:lpstr>
      <vt:lpstr>elizabeth</vt:lpstr>
      <vt:lpstr>victor</vt:lpstr>
      <vt:lpstr>announcer</vt:lpstr>
      <vt:lpstr>announcer</vt:lpstr>
      <vt:lpstr>henry</vt:lpstr>
      <vt:lpstr>victor</vt:lpstr>
      <vt:lpstr>henry</vt:lpstr>
      <vt:lpstr>victor</vt:lpstr>
      <vt:lpstr>henry</vt:lpstr>
      <vt:lpstr>victor</vt:lpstr>
      <vt:lpstr>henry</vt:lpstr>
      <vt:lpstr>victor</vt:lpstr>
      <vt:lpstr>henry</vt:lpstr>
      <vt:lpstr>victor</vt:lpstr>
      <vt:lpstr>henry</vt:lpstr>
      <vt:lpstr>victor</vt:lpstr>
      <vt:lpstr>henry</vt:lpstr>
      <vt:lpstr>victor</vt:lpstr>
      <vt:lpstr>elizabeth</vt:lpstr>
      <vt:lpstr>victor</vt:lpstr>
      <vt:lpstr>elizabeth</vt:lpstr>
      <vt:lpstr>victor</vt:lpstr>
      <vt:lpstr>henry</vt:lpstr>
      <vt:lpstr>elizabeth</vt:lpstr>
      <vt:lpstr>henry</vt:lpstr>
      <vt:lpstr>elizabeth</vt:lpstr>
      <vt:lpstr>victor</vt:lpstr>
      <vt:lpstr>elizabeth</vt:lpstr>
      <vt:lpstr>victor</vt:lpstr>
      <vt:lpstr>elizabeth</vt:lpstr>
      <vt:lpstr>announcer</vt:lpstr>
      <vt:lpstr>announcer</vt:lpstr>
      <vt:lpstr>announcer</vt:lpstr>
      <vt:lpstr>monster</vt:lpstr>
      <vt:lpstr>victor</vt:lpstr>
      <vt:lpstr>monster</vt:lpstr>
      <vt:lpstr>victor</vt:lpstr>
      <vt:lpstr>monster</vt:lpstr>
      <vt:lpstr>victor</vt:lpstr>
      <vt:lpstr>monster</vt:lpstr>
      <vt:lpstr>victor</vt:lpstr>
      <vt:lpstr>monster</vt:lpstr>
      <vt:lpstr>victor</vt:lpstr>
      <vt:lpstr>monster</vt:lpstr>
      <vt:lpstr>victor</vt:lpstr>
      <vt:lpstr>monster</vt:lpstr>
      <vt:lpstr>victor</vt:lpstr>
      <vt:lpstr>monster</vt:lpstr>
      <vt:lpstr>victor</vt:lpstr>
      <vt:lpstr>monster</vt:lpstr>
      <vt:lpstr>victor</vt:lpstr>
      <vt:lpstr>monster</vt:lpstr>
      <vt:lpstr>victor</vt:lpstr>
      <vt:lpstr>monster</vt:lpstr>
      <vt:lpstr>victor</vt:lpstr>
      <vt:lpstr>monster</vt:lpstr>
      <vt:lpstr>victor</vt:lpstr>
      <vt:lpstr>monster</vt:lpstr>
      <vt:lpstr>victor</vt:lpstr>
      <vt:lpstr>monster</vt:lpstr>
      <vt:lpstr>announcer</vt:lpstr>
      <vt:lpstr>announcer</vt:lpstr>
      <vt:lpstr>henry</vt:lpstr>
      <vt:lpstr>victor</vt:lpstr>
      <vt:lpstr>henry</vt:lpstr>
      <vt:lpstr>victor</vt:lpstr>
      <vt:lpstr>henry</vt:lpstr>
      <vt:lpstr>victor</vt:lpstr>
      <vt:lpstr>henry</vt:lpstr>
      <vt:lpstr>victor</vt:lpstr>
      <vt:lpstr>henry</vt:lpstr>
      <vt:lpstr>victor</vt:lpstr>
      <vt:lpstr>henry</vt:lpstr>
      <vt:lpstr>victor</vt:lpstr>
      <vt:lpstr>henry</vt:lpstr>
      <vt:lpstr>victor</vt:lpstr>
      <vt:lpstr>henry</vt:lpstr>
      <vt:lpstr>victor</vt:lpstr>
      <vt:lpstr>henry</vt:lpstr>
      <vt:lpstr>victor</vt:lpstr>
      <vt:lpstr>henry</vt:lpstr>
      <vt:lpstr>victor</vt:lpstr>
      <vt:lpstr>henry</vt:lpstr>
      <vt:lpstr>victor</vt:lpstr>
      <vt:lpstr>henry</vt:lpstr>
      <vt:lpstr>victor</vt:lpstr>
      <vt:lpstr>henry</vt:lpstr>
      <vt:lpstr>victor</vt:lpstr>
      <vt:lpstr>henry</vt:lpstr>
      <vt:lpstr>victor</vt:lpstr>
      <vt:lpstr>henry</vt:lpstr>
      <vt:lpstr>victor</vt:lpstr>
      <vt:lpstr>henry</vt:lpstr>
      <vt:lpstr>victor</vt:lpstr>
      <vt:lpstr>henry</vt:lpstr>
      <vt:lpstr>victor</vt:lpstr>
      <vt:lpstr>henry</vt:lpstr>
      <vt:lpstr>victor</vt:lpstr>
      <vt:lpstr>henry</vt:lpstr>
      <vt:lpstr>victor</vt:lpstr>
      <vt:lpstr>henry</vt:lpstr>
      <vt:lpstr>victor</vt:lpstr>
      <vt:lpstr>henry</vt:lpstr>
      <vt:lpstr>victor</vt:lpstr>
      <vt:lpstr>henry</vt:lpstr>
      <vt:lpstr>announcer</vt:lpstr>
      <vt:lpstr>announcer</vt:lpstr>
      <vt:lpstr>monster</vt:lpstr>
      <vt:lpstr>announcer</vt:lpstr>
      <vt:lpstr>henry</vt:lpstr>
      <vt:lpstr>victor</vt:lpstr>
      <vt:lpstr>henry</vt:lpstr>
      <vt:lpstr>victor</vt:lpstr>
      <vt:lpstr>henry</vt:lpstr>
      <vt:lpstr>victor</vt:lpstr>
      <vt:lpstr>henry</vt:lpstr>
      <vt:lpstr>victor</vt:lpstr>
      <vt:lpstr>elizabeth</vt:lpstr>
      <vt:lpstr>victor</vt:lpstr>
      <vt:lpstr>monster</vt:lpstr>
      <vt:lpstr>victor</vt:lpstr>
      <vt:lpstr>victor</vt:lpstr>
      <vt:lpstr>announcer</vt:lpstr>
      <vt:lpstr>The End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Cheri</dc:creator>
  <cp:lastModifiedBy>Cheri</cp:lastModifiedBy>
  <cp:revision>286</cp:revision>
  <dcterms:created xsi:type="dcterms:W3CDTF">2013-06-23T18:13:17Z</dcterms:created>
  <dcterms:modified xsi:type="dcterms:W3CDTF">2013-06-25T00:27:44Z</dcterms:modified>
</cp:coreProperties>
</file>